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512" r:id="rId2"/>
    <p:sldId id="482" r:id="rId3"/>
    <p:sldId id="365" r:id="rId4"/>
    <p:sldId id="366" r:id="rId5"/>
    <p:sldId id="370" r:id="rId6"/>
    <p:sldId id="483" r:id="rId7"/>
    <p:sldId id="515" r:id="rId8"/>
    <p:sldId id="516" r:id="rId9"/>
    <p:sldId id="484" r:id="rId10"/>
    <p:sldId id="486" r:id="rId11"/>
    <p:sldId id="485" r:id="rId12"/>
    <p:sldId id="517" r:id="rId13"/>
    <p:sldId id="519" r:id="rId14"/>
    <p:sldId id="520" r:id="rId15"/>
    <p:sldId id="481" r:id="rId16"/>
    <p:sldId id="491" r:id="rId17"/>
    <p:sldId id="492" r:id="rId18"/>
    <p:sldId id="521" r:id="rId19"/>
    <p:sldId id="522" r:id="rId20"/>
    <p:sldId id="523" r:id="rId21"/>
    <p:sldId id="524" r:id="rId22"/>
    <p:sldId id="471" r:id="rId23"/>
    <p:sldId id="495" r:id="rId24"/>
    <p:sldId id="500" r:id="rId25"/>
    <p:sldId id="525" r:id="rId26"/>
    <p:sldId id="526" r:id="rId27"/>
    <p:sldId id="527" r:id="rId28"/>
    <p:sldId id="528" r:id="rId29"/>
    <p:sldId id="496" r:id="rId30"/>
    <p:sldId id="529" r:id="rId31"/>
    <p:sldId id="373" r:id="rId32"/>
    <p:sldId id="530" r:id="rId33"/>
    <p:sldId id="396" r:id="rId34"/>
    <p:sldId id="514" r:id="rId35"/>
    <p:sldId id="398" r:id="rId36"/>
    <p:sldId id="531" r:id="rId37"/>
    <p:sldId id="399" r:id="rId38"/>
    <p:sldId id="532" r:id="rId39"/>
    <p:sldId id="533" r:id="rId40"/>
    <p:sldId id="400" r:id="rId41"/>
    <p:sldId id="504" r:id="rId42"/>
    <p:sldId id="401" r:id="rId43"/>
    <p:sldId id="534" r:id="rId44"/>
    <p:sldId id="402" r:id="rId45"/>
    <p:sldId id="535" r:id="rId46"/>
    <p:sldId id="403" r:id="rId47"/>
    <p:sldId id="506" r:id="rId48"/>
    <p:sldId id="404" r:id="rId49"/>
    <p:sldId id="507" r:id="rId50"/>
    <p:sldId id="405" r:id="rId51"/>
    <p:sldId id="508" r:id="rId52"/>
    <p:sldId id="536" r:id="rId53"/>
    <p:sldId id="537" r:id="rId54"/>
    <p:sldId id="538" r:id="rId55"/>
    <p:sldId id="411" r:id="rId56"/>
    <p:sldId id="510" r:id="rId57"/>
    <p:sldId id="539" r:id="rId58"/>
    <p:sldId id="541" r:id="rId59"/>
    <p:sldId id="414" r:id="rId60"/>
    <p:sldId id="511" r:id="rId6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00CC"/>
    <a:srgbClr val="0000FF"/>
    <a:srgbClr val="0066FF"/>
    <a:srgbClr val="DBEEF4"/>
    <a:srgbClr val="F79646"/>
    <a:srgbClr val="E46C0A"/>
    <a:srgbClr val="6DAA2D"/>
    <a:srgbClr val="7F7F7F"/>
    <a:srgbClr val="F68426"/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6" autoAdjust="0"/>
    <p:restoredTop sz="94660"/>
  </p:normalViewPr>
  <p:slideViewPr>
    <p:cSldViewPr>
      <p:cViewPr>
        <p:scale>
          <a:sx n="100" d="100"/>
          <a:sy n="100" d="100"/>
        </p:scale>
        <p:origin x="-666" y="-102"/>
      </p:cViewPr>
      <p:guideLst>
        <p:guide orient="horz" pos="1620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4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4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Relationship Id="rId4" Type="http://schemas.openxmlformats.org/officeDocument/2006/relationships/image" Target="../media/image7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image" Target="../media/image9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97.emf"/><Relationship Id="rId1" Type="http://schemas.openxmlformats.org/officeDocument/2006/relationships/image" Target="../media/image108.emf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image" Target="../media/image113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Relationship Id="rId4" Type="http://schemas.openxmlformats.org/officeDocument/2006/relationships/image" Target="../media/image124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4" Type="http://schemas.openxmlformats.org/officeDocument/2006/relationships/image" Target="../media/image128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Relationship Id="rId4" Type="http://schemas.openxmlformats.org/officeDocument/2006/relationships/image" Target="../media/image136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image" Target="../media/image143.emf"/><Relationship Id="rId5" Type="http://schemas.openxmlformats.org/officeDocument/2006/relationships/image" Target="../media/image147.emf"/><Relationship Id="rId4" Type="http://schemas.openxmlformats.org/officeDocument/2006/relationships/image" Target="../media/image14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4" Type="http://schemas.openxmlformats.org/officeDocument/2006/relationships/image" Target="../media/image20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image" Target="../media/image152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1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image" Target="../media/image169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" Type="http://schemas.openxmlformats.org/officeDocument/2006/relationships/image" Target="../media/image174.emf"/><Relationship Id="rId4" Type="http://schemas.openxmlformats.org/officeDocument/2006/relationships/image" Target="../media/image17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4" Type="http://schemas.openxmlformats.org/officeDocument/2006/relationships/image" Target="../media/image24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79.emf"/><Relationship Id="rId1" Type="http://schemas.openxmlformats.org/officeDocument/2006/relationships/image" Target="../media/image178.emf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181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image" Target="../media/image184.emf"/><Relationship Id="rId4" Type="http://schemas.openxmlformats.org/officeDocument/2006/relationships/image" Target="../media/image187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image" Target="../media/image189.emf"/><Relationship Id="rId1" Type="http://schemas.openxmlformats.org/officeDocument/2006/relationships/image" Target="../media/image188.emf"/><Relationship Id="rId5" Type="http://schemas.openxmlformats.org/officeDocument/2006/relationships/image" Target="../media/image192.emf"/><Relationship Id="rId4" Type="http://schemas.openxmlformats.org/officeDocument/2006/relationships/image" Target="../media/image191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4.emf"/><Relationship Id="rId1" Type="http://schemas.openxmlformats.org/officeDocument/2006/relationships/image" Target="../media/image193.emf"/><Relationship Id="rId5" Type="http://schemas.openxmlformats.org/officeDocument/2006/relationships/image" Target="../media/image197.emf"/><Relationship Id="rId4" Type="http://schemas.openxmlformats.org/officeDocument/2006/relationships/image" Target="../media/image19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4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FAAE2-9B52-45C5-968D-2B2024B388D1}" type="datetimeFigureOut">
              <a:rPr lang="zh-CN" altLang="en-US" smtClean="0"/>
              <a:pPr/>
              <a:t>2016/3/3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49126-AB6B-4ABE-B579-A9E4DC2C98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47182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2027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:\Teliss_Tong\Copy\定期备份\工作备份\！PPT图片及版面资源\06-PPT精选插图\10-综合\脚印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5400000">
            <a:off x="3446704" y="-543896"/>
            <a:ext cx="2250591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11724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1" r:id="rId3"/>
    <p:sldLayoutId id="2147483656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68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201" indent="-257201" algn="l" defTabSz="68586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68" indent="-214334" algn="l" defTabSz="685868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36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270" indent="-171467" algn="l" defTabSz="685868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05" indent="-171467" algn="l" defTabSz="685868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138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73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07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42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5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8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3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7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72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6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40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75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20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package" Target="../embeddings/Microsoft_Office_Word___21.docx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27.docx"/><Relationship Id="rId3" Type="http://schemas.openxmlformats.org/officeDocument/2006/relationships/package" Target="../embeddings/Microsoft_Office_Word___22.docx"/><Relationship Id="rId7" Type="http://schemas.openxmlformats.org/officeDocument/2006/relationships/package" Target="../embeddings/Microsoft_Office_Word___26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Office_Word___25.docx"/><Relationship Id="rId5" Type="http://schemas.openxmlformats.org/officeDocument/2006/relationships/package" Target="../embeddings/Microsoft_Office_Word___24.docx"/><Relationship Id="rId4" Type="http://schemas.openxmlformats.org/officeDocument/2006/relationships/package" Target="../embeddings/Microsoft_Office_Word___23.docx"/><Relationship Id="rId9" Type="http://schemas.openxmlformats.org/officeDocument/2006/relationships/package" Target="../embeddings/Microsoft_Office_Word___28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Office_Word___31.docx"/><Relationship Id="rId5" Type="http://schemas.openxmlformats.org/officeDocument/2006/relationships/package" Target="../embeddings/Microsoft_Office_Word___30.docx"/><Relationship Id="rId4" Type="http://schemas.openxmlformats.org/officeDocument/2006/relationships/package" Target="../embeddings/Microsoft_Office_Word___29.docx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package" Target="../embeddings/Microsoft_Office_Word___32.docx"/><Relationship Id="rId7" Type="http://schemas.openxmlformats.org/officeDocument/2006/relationships/slide" Target="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Office_Word___35.docx"/><Relationship Id="rId5" Type="http://schemas.openxmlformats.org/officeDocument/2006/relationships/package" Target="../embeddings/Microsoft_Office_Word___34.docx"/><Relationship Id="rId4" Type="http://schemas.openxmlformats.org/officeDocument/2006/relationships/package" Target="../embeddings/Microsoft_Office_Word___33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36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Office_Word___39.docx"/><Relationship Id="rId5" Type="http://schemas.openxmlformats.org/officeDocument/2006/relationships/package" Target="../embeddings/Microsoft_Office_Word___38.docx"/><Relationship Id="rId4" Type="http://schemas.openxmlformats.org/officeDocument/2006/relationships/package" Target="../embeddings/Microsoft_Office_Word___37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40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package" Target="../embeddings/Microsoft_Office_Word___42.docx"/><Relationship Id="rId4" Type="http://schemas.openxmlformats.org/officeDocument/2006/relationships/package" Target="../embeddings/Microsoft_Office_Word___41.docx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48.docx"/><Relationship Id="rId3" Type="http://schemas.openxmlformats.org/officeDocument/2006/relationships/package" Target="../embeddings/Microsoft_Office_Word___43.docx"/><Relationship Id="rId7" Type="http://schemas.openxmlformats.org/officeDocument/2006/relationships/package" Target="../embeddings/Microsoft_Office_Word___47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Office_Word___46.docx"/><Relationship Id="rId5" Type="http://schemas.openxmlformats.org/officeDocument/2006/relationships/package" Target="../embeddings/Microsoft_Office_Word___45.docx"/><Relationship Id="rId4" Type="http://schemas.openxmlformats.org/officeDocument/2006/relationships/package" Target="../embeddings/Microsoft_Office_Word___44.doc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49.docx"/><Relationship Id="rId7" Type="http://schemas.openxmlformats.org/officeDocument/2006/relationships/package" Target="../embeddings/Microsoft_Office_Word___53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Microsoft_Office_Word___52.docx"/><Relationship Id="rId5" Type="http://schemas.openxmlformats.org/officeDocument/2006/relationships/package" Target="../embeddings/Microsoft_Office_Word___51.docx"/><Relationship Id="rId4" Type="http://schemas.openxmlformats.org/officeDocument/2006/relationships/package" Target="../embeddings/Microsoft_Office_Word___50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54.docx"/><Relationship Id="rId7" Type="http://schemas.openxmlformats.org/officeDocument/2006/relationships/package" Target="../embeddings/Microsoft_Office_Word___58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Microsoft_Office_Word___57.docx"/><Relationship Id="rId5" Type="http://schemas.openxmlformats.org/officeDocument/2006/relationships/package" Target="../embeddings/Microsoft_Office_Word___56.docx"/><Relationship Id="rId4" Type="http://schemas.openxmlformats.org/officeDocument/2006/relationships/package" Target="../embeddings/Microsoft_Office_Word___55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59.docx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slide" Target="slide4.xml"/><Relationship Id="rId5" Type="http://schemas.openxmlformats.org/officeDocument/2006/relationships/package" Target="../embeddings/Microsoft_Office_Word___61.docx"/><Relationship Id="rId4" Type="http://schemas.openxmlformats.org/officeDocument/2006/relationships/package" Target="../embeddings/Microsoft_Office_Word___60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6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Microsoft_Office_Word___65.docx"/><Relationship Id="rId5" Type="http://schemas.openxmlformats.org/officeDocument/2006/relationships/package" Target="../embeddings/Microsoft_Office_Word___64.docx"/><Relationship Id="rId4" Type="http://schemas.openxmlformats.org/officeDocument/2006/relationships/package" Target="../embeddings/Microsoft_Office_Word___63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66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4" Type="http://schemas.openxmlformats.org/officeDocument/2006/relationships/package" Target="../embeddings/Microsoft_Office_Word___67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68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5" Type="http://schemas.openxmlformats.org/officeDocument/2006/relationships/package" Target="../embeddings/Microsoft_Office_Word___70.docx"/><Relationship Id="rId4" Type="http://schemas.openxmlformats.org/officeDocument/2006/relationships/package" Target="../embeddings/Microsoft_Office_Word___69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7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5" Type="http://schemas.openxmlformats.org/officeDocument/2006/relationships/package" Target="../embeddings/Microsoft_Office_Word___73.docx"/><Relationship Id="rId4" Type="http://schemas.openxmlformats.org/officeDocument/2006/relationships/package" Target="../embeddings/Microsoft_Office_Word___72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7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75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4" Type="http://schemas.openxmlformats.org/officeDocument/2006/relationships/package" Target="../embeddings/Microsoft_Office_Word___76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77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5" Type="http://schemas.openxmlformats.org/officeDocument/2006/relationships/package" Target="../embeddings/Microsoft_Office_Word___79.docx"/><Relationship Id="rId4" Type="http://schemas.openxmlformats.org/officeDocument/2006/relationships/package" Target="../embeddings/Microsoft_Office_Word___78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80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5" Type="http://schemas.openxmlformats.org/officeDocument/2006/relationships/package" Target="../embeddings/Microsoft_Office_Word___82.docx"/><Relationship Id="rId4" Type="http://schemas.openxmlformats.org/officeDocument/2006/relationships/package" Target="../embeddings/Microsoft_Office_Word___81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package" Target="../embeddings/Microsoft_Office_Word___83.docx"/><Relationship Id="rId7" Type="http://schemas.openxmlformats.org/officeDocument/2006/relationships/package" Target="../embeddings/Microsoft_Office_Word___87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Microsoft_Office_Word___86.docx"/><Relationship Id="rId5" Type="http://schemas.openxmlformats.org/officeDocument/2006/relationships/package" Target="../embeddings/Microsoft_Office_Word___85.docx"/><Relationship Id="rId4" Type="http://schemas.openxmlformats.org/officeDocument/2006/relationships/package" Target="../embeddings/Microsoft_Office_Word___84.docx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89.docx"/><Relationship Id="rId1" Type="http://schemas.openxmlformats.org/officeDocument/2006/relationships/vmlDrawing" Target="../drawings/vmlDrawing25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88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90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93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92.docx"/><Relationship Id="rId1" Type="http://schemas.openxmlformats.org/officeDocument/2006/relationships/vmlDrawing" Target="../drawings/vmlDrawing27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91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94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97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image" Target="../media/image102.png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96.docx"/><Relationship Id="rId1" Type="http://schemas.openxmlformats.org/officeDocument/2006/relationships/vmlDrawing" Target="../drawings/vmlDrawing29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95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01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00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99.docx"/><Relationship Id="rId1" Type="http://schemas.openxmlformats.org/officeDocument/2006/relationships/vmlDrawing" Target="../drawings/vmlDrawing30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98.docx"/><Relationship Id="rId10" Type="http://schemas.openxmlformats.org/officeDocument/2006/relationships/slide" Target="slide46.xml"/><Relationship Id="rId19" Type="http://schemas.openxmlformats.org/officeDocument/2006/relationships/package" Target="../embeddings/Microsoft_Office_Word___102.docx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06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05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04.docx"/><Relationship Id="rId20" Type="http://schemas.openxmlformats.org/officeDocument/2006/relationships/package" Target="../embeddings/Microsoft_Office_Word___108.docx"/><Relationship Id="rId1" Type="http://schemas.openxmlformats.org/officeDocument/2006/relationships/vmlDrawing" Target="../drawings/vmlDrawing31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03.docx"/><Relationship Id="rId10" Type="http://schemas.openxmlformats.org/officeDocument/2006/relationships/slide" Target="slide46.xml"/><Relationship Id="rId19" Type="http://schemas.openxmlformats.org/officeDocument/2006/relationships/package" Target="../embeddings/Microsoft_Office_Word___107.docx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12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11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10.docx"/><Relationship Id="rId1" Type="http://schemas.openxmlformats.org/officeDocument/2006/relationships/vmlDrawing" Target="../drawings/vmlDrawing32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09.docx"/><Relationship Id="rId10" Type="http://schemas.openxmlformats.org/officeDocument/2006/relationships/slide" Target="slide46.xml"/><Relationship Id="rId19" Type="http://schemas.openxmlformats.org/officeDocument/2006/relationships/package" Target="../embeddings/Microsoft_Office_Word___113.docx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15.docx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0.png"/><Relationship Id="rId1" Type="http://schemas.openxmlformats.org/officeDocument/2006/relationships/vmlDrawing" Target="../drawings/vmlDrawing33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14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5" Type="http://schemas.openxmlformats.org/officeDocument/2006/relationships/image" Target="../media/image4.png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19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18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17.docx"/><Relationship Id="rId1" Type="http://schemas.openxmlformats.org/officeDocument/2006/relationships/vmlDrawing" Target="../drawings/vmlDrawing34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16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23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22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21.docx"/><Relationship Id="rId1" Type="http://schemas.openxmlformats.org/officeDocument/2006/relationships/vmlDrawing" Target="../drawings/vmlDrawing35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20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26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image" Target="../media/image132.png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25.docx"/><Relationship Id="rId1" Type="http://schemas.openxmlformats.org/officeDocument/2006/relationships/vmlDrawing" Target="../drawings/vmlDrawing36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24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30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29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28.docx"/><Relationship Id="rId1" Type="http://schemas.openxmlformats.org/officeDocument/2006/relationships/vmlDrawing" Target="../drawings/vmlDrawing37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27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34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33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32.docx"/><Relationship Id="rId20" Type="http://schemas.openxmlformats.org/officeDocument/2006/relationships/package" Target="../embeddings/Microsoft_Office_Word___136.docx"/><Relationship Id="rId1" Type="http://schemas.openxmlformats.org/officeDocument/2006/relationships/vmlDrawing" Target="../drawings/vmlDrawing38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31.docx"/><Relationship Id="rId10" Type="http://schemas.openxmlformats.org/officeDocument/2006/relationships/slide" Target="slide46.xml"/><Relationship Id="rId19" Type="http://schemas.openxmlformats.org/officeDocument/2006/relationships/package" Target="../embeddings/Microsoft_Office_Word___135.docx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40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39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38.docx"/><Relationship Id="rId1" Type="http://schemas.openxmlformats.org/officeDocument/2006/relationships/vmlDrawing" Target="../drawings/vmlDrawing39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37.docx"/><Relationship Id="rId10" Type="http://schemas.openxmlformats.org/officeDocument/2006/relationships/slide" Target="slide46.xml"/><Relationship Id="rId19" Type="http://schemas.openxmlformats.org/officeDocument/2006/relationships/package" Target="../embeddings/Microsoft_Office_Word___141.docx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44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43.docx"/><Relationship Id="rId1" Type="http://schemas.openxmlformats.org/officeDocument/2006/relationships/vmlDrawing" Target="../drawings/vmlDrawing40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42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13" Type="http://schemas.openxmlformats.org/officeDocument/2006/relationships/slide" Target="slide59.xml"/><Relationship Id="rId3" Type="http://schemas.openxmlformats.org/officeDocument/2006/relationships/slide" Target="slide33.xml"/><Relationship Id="rId7" Type="http://schemas.openxmlformats.org/officeDocument/2006/relationships/slide" Target="slide42.xml"/><Relationship Id="rId12" Type="http://schemas.openxmlformats.org/officeDocument/2006/relationships/slide" Target="slide55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11" Type="http://schemas.openxmlformats.org/officeDocument/2006/relationships/slide" Target="slide50.xml"/><Relationship Id="rId5" Type="http://schemas.openxmlformats.org/officeDocument/2006/relationships/slide" Target="slide37.xml"/><Relationship Id="rId10" Type="http://schemas.openxmlformats.org/officeDocument/2006/relationships/slide" Target="slide48.xml"/><Relationship Id="rId4" Type="http://schemas.openxmlformats.org/officeDocument/2006/relationships/slide" Target="slide35.xml"/><Relationship Id="rId9" Type="http://schemas.openxmlformats.org/officeDocument/2006/relationships/slide" Target="slide46.xml"/><Relationship Id="rId14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47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46.docx"/><Relationship Id="rId1" Type="http://schemas.openxmlformats.org/officeDocument/2006/relationships/vmlDrawing" Target="../drawings/vmlDrawing41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45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50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49.docx"/><Relationship Id="rId1" Type="http://schemas.openxmlformats.org/officeDocument/2006/relationships/vmlDrawing" Target="../drawings/vmlDrawing42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48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package" Target="../embeddings/Microsoft_Office_Word___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Office_Word___3.docx"/><Relationship Id="rId5" Type="http://schemas.openxmlformats.org/officeDocument/2006/relationships/package" Target="../embeddings/Microsoft_Office_Word___2.docx"/><Relationship Id="rId4" Type="http://schemas.openxmlformats.org/officeDocument/2006/relationships/package" Target="../embeddings/Microsoft_Office_Word___1.docx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52.docx"/><Relationship Id="rId1" Type="http://schemas.openxmlformats.org/officeDocument/2006/relationships/vmlDrawing" Target="../drawings/vmlDrawing43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51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53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55.docx"/><Relationship Id="rId1" Type="http://schemas.openxmlformats.org/officeDocument/2006/relationships/vmlDrawing" Target="../drawings/vmlDrawing45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54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58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57.docx"/><Relationship Id="rId1" Type="http://schemas.openxmlformats.org/officeDocument/2006/relationships/vmlDrawing" Target="../drawings/vmlDrawing46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56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61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60.docx"/><Relationship Id="rId1" Type="http://schemas.openxmlformats.org/officeDocument/2006/relationships/vmlDrawing" Target="../drawings/vmlDrawing47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59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65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64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63.docx"/><Relationship Id="rId1" Type="http://schemas.openxmlformats.org/officeDocument/2006/relationships/vmlDrawing" Target="../drawings/vmlDrawing48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62.docx"/><Relationship Id="rId10" Type="http://schemas.openxmlformats.org/officeDocument/2006/relationships/slide" Target="slide46.xml"/><Relationship Id="rId19" Type="http://schemas.openxmlformats.org/officeDocument/2006/relationships/package" Target="../embeddings/Microsoft_Office_Word___166.docx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70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69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68.docx"/><Relationship Id="rId1" Type="http://schemas.openxmlformats.org/officeDocument/2006/relationships/vmlDrawing" Target="../drawings/vmlDrawing49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67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74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73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72.docx"/><Relationship Id="rId20" Type="http://schemas.openxmlformats.org/officeDocument/2006/relationships/package" Target="../embeddings/Microsoft_Office_Word___176.docx"/><Relationship Id="rId1" Type="http://schemas.openxmlformats.org/officeDocument/2006/relationships/vmlDrawing" Target="../drawings/vmlDrawing50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71.docx"/><Relationship Id="rId10" Type="http://schemas.openxmlformats.org/officeDocument/2006/relationships/slide" Target="slide46.xml"/><Relationship Id="rId19" Type="http://schemas.openxmlformats.org/officeDocument/2006/relationships/package" Target="../embeddings/Microsoft_Office_Word___175.docx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80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79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78.docx"/><Relationship Id="rId1" Type="http://schemas.openxmlformats.org/officeDocument/2006/relationships/vmlDrawing" Target="../drawings/vmlDrawing51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77.docx"/><Relationship Id="rId10" Type="http://schemas.openxmlformats.org/officeDocument/2006/relationships/slide" Target="slide46.xml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84.docx"/><Relationship Id="rId3" Type="http://schemas.openxmlformats.org/officeDocument/2006/relationships/slide" Target="slide31.xml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83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82.docx"/><Relationship Id="rId1" Type="http://schemas.openxmlformats.org/officeDocument/2006/relationships/vmlDrawing" Target="../drawings/vmlDrawing52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81.docx"/><Relationship Id="rId10" Type="http://schemas.openxmlformats.org/officeDocument/2006/relationships/slide" Target="slide46.xml"/><Relationship Id="rId19" Type="http://schemas.openxmlformats.org/officeDocument/2006/relationships/package" Target="../embeddings/Microsoft_Office_Word___185.docx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5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Office_Word___8.docx"/><Relationship Id="rId5" Type="http://schemas.openxmlformats.org/officeDocument/2006/relationships/package" Target="../embeddings/Microsoft_Office_Word___7.docx"/><Relationship Id="rId4" Type="http://schemas.openxmlformats.org/officeDocument/2006/relationships/package" Target="../embeddings/Microsoft_Office_Word___6.docx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13" Type="http://schemas.openxmlformats.org/officeDocument/2006/relationships/slide" Target="slide55.xml"/><Relationship Id="rId18" Type="http://schemas.openxmlformats.org/officeDocument/2006/relationships/package" Target="../embeddings/Microsoft_Office_Word___189.docx"/><Relationship Id="rId3" Type="http://schemas.openxmlformats.org/officeDocument/2006/relationships/slide" Target="slide31.xml"/><Relationship Id="rId21" Type="http://schemas.openxmlformats.org/officeDocument/2006/relationships/image" Target="../media/image4.png"/><Relationship Id="rId7" Type="http://schemas.openxmlformats.org/officeDocument/2006/relationships/slide" Target="slide40.xml"/><Relationship Id="rId12" Type="http://schemas.openxmlformats.org/officeDocument/2006/relationships/slide" Target="slide50.xml"/><Relationship Id="rId17" Type="http://schemas.openxmlformats.org/officeDocument/2006/relationships/package" Target="../embeddings/Microsoft_Office_Word___188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87.docx"/><Relationship Id="rId20" Type="http://schemas.openxmlformats.org/officeDocument/2006/relationships/slide" Target="slide3.xml"/><Relationship Id="rId1" Type="http://schemas.openxmlformats.org/officeDocument/2006/relationships/vmlDrawing" Target="../drawings/vmlDrawing53.vml"/><Relationship Id="rId6" Type="http://schemas.openxmlformats.org/officeDocument/2006/relationships/slide" Target="slide37.xml"/><Relationship Id="rId11" Type="http://schemas.openxmlformats.org/officeDocument/2006/relationships/slide" Target="slide48.xml"/><Relationship Id="rId5" Type="http://schemas.openxmlformats.org/officeDocument/2006/relationships/slide" Target="slide35.xml"/><Relationship Id="rId15" Type="http://schemas.openxmlformats.org/officeDocument/2006/relationships/package" Target="../embeddings/Microsoft_Office_Word___186.docx"/><Relationship Id="rId10" Type="http://schemas.openxmlformats.org/officeDocument/2006/relationships/slide" Target="slide46.xml"/><Relationship Id="rId19" Type="http://schemas.openxmlformats.org/officeDocument/2006/relationships/package" Target="../embeddings/Microsoft_Office_Word___190.docx"/><Relationship Id="rId4" Type="http://schemas.openxmlformats.org/officeDocument/2006/relationships/slide" Target="slide33.xml"/><Relationship Id="rId9" Type="http://schemas.openxmlformats.org/officeDocument/2006/relationships/slide" Target="slide44.xml"/><Relationship Id="rId14" Type="http://schemas.openxmlformats.org/officeDocument/2006/relationships/slide" Target="slide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9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package" Target="../embeddings/Microsoft_Office_Word___11.docx"/><Relationship Id="rId4" Type="http://schemas.openxmlformats.org/officeDocument/2006/relationships/package" Target="../embeddings/Microsoft_Office_Word___10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Office_Word___15.docx"/><Relationship Id="rId5" Type="http://schemas.openxmlformats.org/officeDocument/2006/relationships/package" Target="../embeddings/Microsoft_Office_Word___14.docx"/><Relationship Id="rId4" Type="http://schemas.openxmlformats.org/officeDocument/2006/relationships/package" Target="../embeddings/Microsoft_Office_Word___13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6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Office_Word___19.docx"/><Relationship Id="rId5" Type="http://schemas.openxmlformats.org/officeDocument/2006/relationships/package" Target="../embeddings/Microsoft_Office_Word___18.docx"/><Relationship Id="rId4" Type="http://schemas.openxmlformats.org/officeDocument/2006/relationships/package" Target="../embeddings/Microsoft_Office_Word___17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164357"/>
            <a:ext cx="914400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Picture 6" descr="C:\Users\x201i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4515966"/>
            <a:ext cx="9144000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4025" y="3723878"/>
            <a:ext cx="8790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zh-CN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第</a:t>
            </a:r>
            <a:r>
              <a:rPr lang="en-US" altLang="zh-CN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13</a:t>
            </a:r>
            <a:r>
              <a:rPr lang="zh-CN" altLang="zh-CN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练　三角函数的图象与性质</a:t>
            </a:r>
          </a:p>
        </p:txBody>
      </p:sp>
      <p:sp>
        <p:nvSpPr>
          <p:cNvPr id="8" name="TextBox 11"/>
          <p:cNvSpPr txBox="1"/>
          <p:nvPr/>
        </p:nvSpPr>
        <p:spPr>
          <a:xfrm>
            <a:off x="126570" y="800805"/>
            <a:ext cx="25220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bg1">
                    <a:lumMod val="50000"/>
                  </a:schemeClr>
                </a:solidFill>
                <a:effectLst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专题</a:t>
            </a:r>
            <a:r>
              <a:rPr lang="en-US" altLang="zh-CN" sz="1500" b="1" dirty="0" smtClean="0">
                <a:solidFill>
                  <a:schemeClr val="bg1">
                    <a:lumMod val="50000"/>
                  </a:schemeClr>
                </a:solidFill>
                <a:effectLst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4   </a:t>
            </a:r>
            <a:r>
              <a:rPr lang="zh-CN" altLang="en-US" sz="1500" b="1" dirty="0" smtClean="0">
                <a:solidFill>
                  <a:schemeClr val="bg1">
                    <a:lumMod val="50000"/>
                  </a:schemeClr>
                </a:solidFill>
                <a:effectLst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三角函数与平面向量</a:t>
            </a:r>
            <a:endParaRPr lang="zh-CN" altLang="en-US" sz="1500" b="1" dirty="0">
              <a:solidFill>
                <a:schemeClr val="bg1">
                  <a:lumMod val="50000"/>
                </a:schemeClr>
              </a:solidFill>
              <a:effectLst>
                <a:reflection blurRad="25400" stA="30000" endPos="30000" dist="50800" dir="5400000" sy="-100000" algn="bl" rotWithShape="0"/>
              </a:effectLst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41998" y="1164132"/>
            <a:ext cx="4199263" cy="23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094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25063194"/>
              </p:ext>
            </p:extLst>
          </p:nvPr>
        </p:nvGraphicFramePr>
        <p:xfrm>
          <a:off x="414639" y="624917"/>
          <a:ext cx="6088062" cy="1081087"/>
        </p:xfrm>
        <a:graphic>
          <a:graphicData uri="http://schemas.openxmlformats.org/presentationml/2006/ole">
            <p:oleObj spid="_x0000_s6397" name="文档" r:id="rId3" imgW="6087694" imgH="1085586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9007182"/>
              </p:ext>
            </p:extLst>
          </p:nvPr>
        </p:nvGraphicFramePr>
        <p:xfrm>
          <a:off x="392612" y="1491667"/>
          <a:ext cx="6089650" cy="1196975"/>
        </p:xfrm>
        <a:graphic>
          <a:graphicData uri="http://schemas.openxmlformats.org/presentationml/2006/ole">
            <p:oleObj spid="_x0000_s6398" name="文档" r:id="rId4" imgW="6087694" imgH="1087028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323528" y="2337869"/>
            <a:ext cx="7939983" cy="21060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于是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[0,24)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上的最大值为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，最小值为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8.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故实验室这一天最高温度为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12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，最低温度为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8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，最大温差为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477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3528" y="1138690"/>
            <a:ext cx="8428453" cy="30172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点评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画三角函数图象用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五点法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，由图象求函数解析式逆用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五点法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是比较好的方法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对三角函数图象主要确定下列信息：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周期；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最值；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对称轴；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与坐标轴交点；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单调性；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与标准曲线的对应关系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687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4987" y="123903"/>
            <a:ext cx="8597865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变式训练</a:t>
            </a:r>
            <a:r>
              <a:rPr lang="en-US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Courier New"/>
              </a:rPr>
              <a:t>1</a:t>
            </a: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600" kern="100" dirty="0">
                <a:latin typeface="Times New Roman"/>
                <a:ea typeface="华文细黑"/>
                <a:cs typeface="Times New Roman"/>
              </a:rPr>
              <a:t>(1)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已知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2sin(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其中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ω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|&lt;   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的最小正周期是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则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52006515"/>
              </p:ext>
            </p:extLst>
          </p:nvPr>
        </p:nvGraphicFramePr>
        <p:xfrm>
          <a:off x="8510716" y="107954"/>
          <a:ext cx="495300" cy="808037"/>
        </p:xfrm>
        <a:graphic>
          <a:graphicData uri="http://schemas.openxmlformats.org/presentationml/2006/ole">
            <p:oleObj spid="_x0000_s8044" name="文档" r:id="rId3" imgW="496316" imgH="808768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91248642"/>
              </p:ext>
            </p:extLst>
          </p:nvPr>
        </p:nvGraphicFramePr>
        <p:xfrm>
          <a:off x="4266269" y="843274"/>
          <a:ext cx="495300" cy="808037"/>
        </p:xfrm>
        <a:graphic>
          <a:graphicData uri="http://schemas.openxmlformats.org/presentationml/2006/ole">
            <p:oleObj spid="_x0000_s8045" name="文档" r:id="rId4" imgW="496316" imgH="809489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08196681"/>
              </p:ext>
            </p:extLst>
          </p:nvPr>
        </p:nvGraphicFramePr>
        <p:xfrm>
          <a:off x="301198" y="1396478"/>
          <a:ext cx="7575550" cy="1082675"/>
        </p:xfrm>
        <a:graphic>
          <a:graphicData uri="http://schemas.openxmlformats.org/presentationml/2006/ole">
            <p:oleObj spid="_x0000_s8046" name="文档" r:id="rId5" imgW="7572911" imgH="1083063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29459344"/>
              </p:ext>
            </p:extLst>
          </p:nvPr>
        </p:nvGraphicFramePr>
        <p:xfrm>
          <a:off x="306085" y="2099542"/>
          <a:ext cx="7566025" cy="1073150"/>
        </p:xfrm>
        <a:graphic>
          <a:graphicData uri="http://schemas.openxmlformats.org/presentationml/2006/ole">
            <p:oleObj spid="_x0000_s8047" name="文档" r:id="rId6" imgW="7572911" imgH="1075495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66523570"/>
              </p:ext>
            </p:extLst>
          </p:nvPr>
        </p:nvGraphicFramePr>
        <p:xfrm>
          <a:off x="243900" y="2772250"/>
          <a:ext cx="7575550" cy="1074738"/>
        </p:xfrm>
        <a:graphic>
          <a:graphicData uri="http://schemas.openxmlformats.org/presentationml/2006/ole">
            <p:oleObj spid="_x0000_s8048" name="文档" r:id="rId7" imgW="7572911" imgH="1075855" progId="Word.Document.12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08808852"/>
              </p:ext>
            </p:extLst>
          </p:nvPr>
        </p:nvGraphicFramePr>
        <p:xfrm>
          <a:off x="203185" y="3471708"/>
          <a:ext cx="7575550" cy="1074738"/>
        </p:xfrm>
        <a:graphic>
          <a:graphicData uri="http://schemas.openxmlformats.org/presentationml/2006/ole">
            <p:oleObj spid="_x0000_s8049" name="文档" r:id="rId8" imgW="7572911" imgH="1077657" progId="Word.Document.12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50010319"/>
              </p:ext>
            </p:extLst>
          </p:nvPr>
        </p:nvGraphicFramePr>
        <p:xfrm>
          <a:off x="221570" y="4176548"/>
          <a:ext cx="7575550" cy="1074738"/>
        </p:xfrm>
        <a:graphic>
          <a:graphicData uri="http://schemas.openxmlformats.org/presentationml/2006/ole">
            <p:oleObj spid="_x0000_s8050" name="文档" r:id="rId9" imgW="7572911" imgH="1079099" progId="Word.Document.12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5636192" y="753895"/>
            <a:ext cx="425116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smtClean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036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4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283718"/>
            <a:ext cx="2157470" cy="23983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79512" y="483518"/>
            <a:ext cx="8597865" cy="2106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已知函数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sin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 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|&lt;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ω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的图象的一部分如图所示，则该函数的解析式为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____________.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解析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观察图象可知：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且点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在图象上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76798871"/>
              </p:ext>
            </p:extLst>
          </p:nvPr>
        </p:nvGraphicFramePr>
        <p:xfrm>
          <a:off x="6165378" y="521097"/>
          <a:ext cx="350838" cy="898525"/>
        </p:xfrm>
        <a:graphic>
          <a:graphicData uri="http://schemas.openxmlformats.org/presentationml/2006/ole">
            <p:oleObj spid="_x0000_s8562" name="文档" r:id="rId4" imgW="351632" imgH="900354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33809364"/>
              </p:ext>
            </p:extLst>
          </p:nvPr>
        </p:nvGraphicFramePr>
        <p:xfrm>
          <a:off x="246037" y="2729086"/>
          <a:ext cx="6088063" cy="1066800"/>
        </p:xfrm>
        <a:graphic>
          <a:graphicData uri="http://schemas.openxmlformats.org/presentationml/2006/ole">
            <p:oleObj spid="_x0000_s8563" name="文档" r:id="rId5" imgW="6087694" imgH="1067926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06442943"/>
              </p:ext>
            </p:extLst>
          </p:nvPr>
        </p:nvGraphicFramePr>
        <p:xfrm>
          <a:off x="250825" y="3579862"/>
          <a:ext cx="6088063" cy="1066800"/>
        </p:xfrm>
        <a:graphic>
          <a:graphicData uri="http://schemas.openxmlformats.org/presentationml/2006/ole">
            <p:oleObj spid="_x0000_s8564" name="文档" r:id="rId6" imgW="6087694" imgH="106972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54441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17760377"/>
              </p:ext>
            </p:extLst>
          </p:nvPr>
        </p:nvGraphicFramePr>
        <p:xfrm>
          <a:off x="524842" y="392842"/>
          <a:ext cx="7575550" cy="1082675"/>
        </p:xfrm>
        <a:graphic>
          <a:graphicData uri="http://schemas.openxmlformats.org/presentationml/2006/ole">
            <p:oleObj spid="_x0000_s9703" name="文档" r:id="rId3" imgW="7572911" imgH="1083784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380826" y="1144415"/>
            <a:ext cx="5333511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且是图象递增穿过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轴形成的零点，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41694980"/>
              </p:ext>
            </p:extLst>
          </p:nvPr>
        </p:nvGraphicFramePr>
        <p:xfrm>
          <a:off x="472032" y="1977018"/>
          <a:ext cx="7575550" cy="1082675"/>
        </p:xfrm>
        <a:graphic>
          <a:graphicData uri="http://schemas.openxmlformats.org/presentationml/2006/ole">
            <p:oleObj spid="_x0000_s9704" name="文档" r:id="rId4" imgW="7572911" imgH="1085586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14068144"/>
              </p:ext>
            </p:extLst>
          </p:nvPr>
        </p:nvGraphicFramePr>
        <p:xfrm>
          <a:off x="468074" y="2910567"/>
          <a:ext cx="7575550" cy="1082675"/>
        </p:xfrm>
        <a:graphic>
          <a:graphicData uri="http://schemas.openxmlformats.org/presentationml/2006/ole">
            <p:oleObj spid="_x0000_s9705" name="文档" r:id="rId5" imgW="7572911" imgH="1087028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80390339"/>
              </p:ext>
            </p:extLst>
          </p:nvPr>
        </p:nvGraphicFramePr>
        <p:xfrm>
          <a:off x="494892" y="3793331"/>
          <a:ext cx="7575550" cy="1082675"/>
        </p:xfrm>
        <a:graphic>
          <a:graphicData uri="http://schemas.openxmlformats.org/presentationml/2006/ole">
            <p:oleObj spid="_x0000_s9706" name="文档" r:id="rId6" imgW="7572911" imgH="1088830" progId="Word.Document.12">
              <p:embed/>
            </p:oleObj>
          </a:graphicData>
        </a:graphic>
      </p:graphicFrame>
      <p:pic>
        <p:nvPicPr>
          <p:cNvPr id="9" name="Picture 2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459067" y="4540191"/>
            <a:ext cx="539117" cy="53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8162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960" y="168999"/>
            <a:ext cx="4855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题型二　三角函数的简单性质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51520" y="930023"/>
            <a:ext cx="8683844" cy="19297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 smtClean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例</a:t>
            </a:r>
            <a:r>
              <a:rPr lang="en-US" altLang="zh-CN" sz="2600" b="1" kern="100" dirty="0" smtClean="0">
                <a:solidFill>
                  <a:srgbClr val="0066FF"/>
                </a:solidFill>
                <a:latin typeface="Times New Roman"/>
                <a:ea typeface="微软雅黑"/>
                <a:cs typeface="Courier New"/>
              </a:rPr>
              <a:t>2</a:t>
            </a:r>
            <a:r>
              <a:rPr lang="zh-CN" altLang="zh-CN" sz="2600" b="1" kern="100" dirty="0" smtClean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设函数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sin</a:t>
            </a:r>
            <a:r>
              <a:rPr lang="en-US" altLang="zh-CN" sz="26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sin </a:t>
            </a:r>
            <a:r>
              <a:rPr lang="en-US" altLang="zh-CN" sz="2600" i="1" kern="100" dirty="0" err="1" smtClean="0">
                <a:latin typeface="Times New Roman"/>
                <a:ea typeface="华文细黑"/>
                <a:cs typeface="Courier New"/>
              </a:rPr>
              <a:t>ωx</a:t>
            </a:r>
            <a:r>
              <a:rPr lang="en-US" altLang="zh-CN" sz="2600" kern="100" dirty="0" err="1" smtClean="0">
                <a:latin typeface="Times New Roman"/>
                <a:ea typeface="华文细黑"/>
                <a:cs typeface="Courier New"/>
              </a:rPr>
              <a:t>cos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600" i="1" kern="100" dirty="0" err="1" smtClean="0">
                <a:latin typeface="Times New Roman"/>
                <a:ea typeface="华文细黑"/>
                <a:cs typeface="Courier New"/>
              </a:rPr>
              <a:t>ωx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ω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&gt;0)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且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图象的一个对称中心到最近的对称轴的距离为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求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ω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的值；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35735089"/>
              </p:ext>
            </p:extLst>
          </p:nvPr>
        </p:nvGraphicFramePr>
        <p:xfrm>
          <a:off x="2987824" y="876181"/>
          <a:ext cx="571500" cy="1089025"/>
        </p:xfrm>
        <a:graphic>
          <a:graphicData uri="http://schemas.openxmlformats.org/presentationml/2006/ole">
            <p:oleObj spid="_x0000_s10714" name="文档" r:id="rId3" imgW="572617" imgH="1091097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68935639"/>
              </p:ext>
            </p:extLst>
          </p:nvPr>
        </p:nvGraphicFramePr>
        <p:xfrm>
          <a:off x="3715524" y="1043057"/>
          <a:ext cx="571500" cy="1089025"/>
        </p:xfrm>
        <a:graphic>
          <a:graphicData uri="http://schemas.openxmlformats.org/presentationml/2006/ole">
            <p:oleObj spid="_x0000_s10715" name="文档" r:id="rId4" imgW="572617" imgH="1092179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80281301"/>
              </p:ext>
            </p:extLst>
          </p:nvPr>
        </p:nvGraphicFramePr>
        <p:xfrm>
          <a:off x="338768" y="2947030"/>
          <a:ext cx="6088063" cy="1241425"/>
        </p:xfrm>
        <a:graphic>
          <a:graphicData uri="http://schemas.openxmlformats.org/presentationml/2006/ole">
            <p:oleObj spid="_x0000_s10716" name="文档" r:id="rId5" imgW="6087694" imgH="1243451" progId="Word.Document.12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24128644"/>
              </p:ext>
            </p:extLst>
          </p:nvPr>
        </p:nvGraphicFramePr>
        <p:xfrm>
          <a:off x="323528" y="3922613"/>
          <a:ext cx="6088063" cy="1241425"/>
        </p:xfrm>
        <a:graphic>
          <a:graphicData uri="http://schemas.openxmlformats.org/presentationml/2006/ole">
            <p:oleObj spid="_x0000_s10717" name="文档" r:id="rId6" imgW="6087694" imgH="124453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99538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9477730"/>
              </p:ext>
            </p:extLst>
          </p:nvPr>
        </p:nvGraphicFramePr>
        <p:xfrm>
          <a:off x="755576" y="843558"/>
          <a:ext cx="6088063" cy="1143000"/>
        </p:xfrm>
        <a:graphic>
          <a:graphicData uri="http://schemas.openxmlformats.org/presentationml/2006/ole">
            <p:oleObj spid="_x0000_s11616" name="文档" r:id="rId3" imgW="6087694" imgH="1144335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59606583"/>
              </p:ext>
            </p:extLst>
          </p:nvPr>
        </p:nvGraphicFramePr>
        <p:xfrm>
          <a:off x="755576" y="1995686"/>
          <a:ext cx="6088063" cy="1143000"/>
        </p:xfrm>
        <a:graphic>
          <a:graphicData uri="http://schemas.openxmlformats.org/presentationml/2006/ole">
            <p:oleObj spid="_x0000_s11617" name="文档" r:id="rId4" imgW="6087694" imgH="1145777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24829811"/>
              </p:ext>
            </p:extLst>
          </p:nvPr>
        </p:nvGraphicFramePr>
        <p:xfrm>
          <a:off x="755576" y="3156942"/>
          <a:ext cx="6088063" cy="1143000"/>
        </p:xfrm>
        <a:graphic>
          <a:graphicData uri="http://schemas.openxmlformats.org/presentationml/2006/ole">
            <p:oleObj spid="_x0000_s11618" name="文档" r:id="rId5" imgW="6087694" imgH="1147579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47415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27725127"/>
              </p:ext>
            </p:extLst>
          </p:nvPr>
        </p:nvGraphicFramePr>
        <p:xfrm>
          <a:off x="353398" y="187866"/>
          <a:ext cx="7086600" cy="1143000"/>
        </p:xfrm>
        <a:graphic>
          <a:graphicData uri="http://schemas.openxmlformats.org/presentationml/2006/ole">
            <p:oleObj spid="_x0000_s12981" name="文档" r:id="rId3" imgW="7085636" imgH="1144335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08542334"/>
              </p:ext>
            </p:extLst>
          </p:nvPr>
        </p:nvGraphicFramePr>
        <p:xfrm>
          <a:off x="353398" y="981462"/>
          <a:ext cx="7086600" cy="1143000"/>
        </p:xfrm>
        <a:graphic>
          <a:graphicData uri="http://schemas.openxmlformats.org/presentationml/2006/ole">
            <p:oleObj spid="_x0000_s12982" name="文档" r:id="rId4" imgW="7085636" imgH="1145777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1618448"/>
              </p:ext>
            </p:extLst>
          </p:nvPr>
        </p:nvGraphicFramePr>
        <p:xfrm>
          <a:off x="330538" y="1772042"/>
          <a:ext cx="7086600" cy="1143000"/>
        </p:xfrm>
        <a:graphic>
          <a:graphicData uri="http://schemas.openxmlformats.org/presentationml/2006/ole">
            <p:oleObj spid="_x0000_s12983" name="文档" r:id="rId5" imgW="7085636" imgH="1147579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43674299"/>
              </p:ext>
            </p:extLst>
          </p:nvPr>
        </p:nvGraphicFramePr>
        <p:xfrm>
          <a:off x="353398" y="2586990"/>
          <a:ext cx="7086600" cy="1143000"/>
        </p:xfrm>
        <a:graphic>
          <a:graphicData uri="http://schemas.openxmlformats.org/presentationml/2006/ole">
            <p:oleObj spid="_x0000_s12984" name="文档" r:id="rId6" imgW="7085636" imgH="1149020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57437137"/>
              </p:ext>
            </p:extLst>
          </p:nvPr>
        </p:nvGraphicFramePr>
        <p:xfrm>
          <a:off x="353398" y="3428226"/>
          <a:ext cx="7086600" cy="1143000"/>
        </p:xfrm>
        <a:graphic>
          <a:graphicData uri="http://schemas.openxmlformats.org/presentationml/2006/ole">
            <p:oleObj spid="_x0000_s12985" name="文档" r:id="rId7" imgW="7085636" imgH="1150822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0042957"/>
              </p:ext>
            </p:extLst>
          </p:nvPr>
        </p:nvGraphicFramePr>
        <p:xfrm>
          <a:off x="323528" y="4218711"/>
          <a:ext cx="8755062" cy="1096963"/>
        </p:xfrm>
        <a:graphic>
          <a:graphicData uri="http://schemas.openxmlformats.org/presentationml/2006/ole">
            <p:oleObj spid="_x0000_s12986" name="文档" r:id="rId8" imgW="8760270" imgH="109555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08802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33152" y="1374904"/>
            <a:ext cx="7511256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点评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解决此类问题首先将已知函数式化为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sin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cos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的形式，再将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看成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θ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，利用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sin 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θ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的单调性、对称性等性质解决相关问题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020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8636" y="383899"/>
            <a:ext cx="86838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spc="-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变式训练</a:t>
            </a:r>
            <a:r>
              <a:rPr lang="en-US" altLang="zh-CN" sz="2600" b="1" kern="100" spc="-100" dirty="0">
                <a:solidFill>
                  <a:srgbClr val="0066FF"/>
                </a:solidFill>
                <a:latin typeface="Times New Roman"/>
                <a:ea typeface="微软雅黑"/>
                <a:cs typeface="Courier New"/>
              </a:rPr>
              <a:t>2</a:t>
            </a:r>
            <a:r>
              <a:rPr lang="zh-CN" altLang="zh-CN" sz="2600" b="1" kern="100" spc="-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福建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已知函数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spc="-100" dirty="0" err="1">
                <a:latin typeface="Times New Roman"/>
                <a:ea typeface="华文细黑"/>
                <a:cs typeface="Courier New"/>
              </a:rPr>
              <a:t>cos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(sin 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spc="-100" dirty="0" err="1">
                <a:latin typeface="Times New Roman"/>
                <a:ea typeface="华文细黑"/>
                <a:cs typeface="Courier New"/>
              </a:rPr>
              <a:t>cos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spc="-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spc="-100" dirty="0" smtClean="0"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600" kern="100" spc="-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spc="-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62195646"/>
              </p:ext>
            </p:extLst>
          </p:nvPr>
        </p:nvGraphicFramePr>
        <p:xfrm>
          <a:off x="8146137" y="407161"/>
          <a:ext cx="334963" cy="922337"/>
        </p:xfrm>
        <a:graphic>
          <a:graphicData uri="http://schemas.openxmlformats.org/presentationml/2006/ole">
            <p:oleObj spid="_x0000_s13877" name="文档" r:id="rId3" imgW="336516" imgH="923430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43909752"/>
              </p:ext>
            </p:extLst>
          </p:nvPr>
        </p:nvGraphicFramePr>
        <p:xfrm>
          <a:off x="282025" y="1076396"/>
          <a:ext cx="6499225" cy="1144587"/>
        </p:xfrm>
        <a:graphic>
          <a:graphicData uri="http://schemas.openxmlformats.org/presentationml/2006/ole">
            <p:oleObj spid="_x0000_s13878" name="文档" r:id="rId4" imgW="6499035" imgH="1144335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82172762"/>
              </p:ext>
            </p:extLst>
          </p:nvPr>
        </p:nvGraphicFramePr>
        <p:xfrm>
          <a:off x="266785" y="1937401"/>
          <a:ext cx="6499225" cy="1144587"/>
        </p:xfrm>
        <a:graphic>
          <a:graphicData uri="http://schemas.openxmlformats.org/presentationml/2006/ole">
            <p:oleObj spid="_x0000_s13879" name="文档" r:id="rId5" imgW="6499035" imgH="1145777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38023570"/>
              </p:ext>
            </p:extLst>
          </p:nvPr>
        </p:nvGraphicFramePr>
        <p:xfrm>
          <a:off x="243348" y="2787774"/>
          <a:ext cx="6499225" cy="1144587"/>
        </p:xfrm>
        <a:graphic>
          <a:graphicData uri="http://schemas.openxmlformats.org/presentationml/2006/ole">
            <p:oleObj spid="_x0000_s13880" name="文档" r:id="rId6" imgW="6499035" imgH="1147579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52894743"/>
              </p:ext>
            </p:extLst>
          </p:nvPr>
        </p:nvGraphicFramePr>
        <p:xfrm>
          <a:off x="236305" y="3659411"/>
          <a:ext cx="6499225" cy="1144587"/>
        </p:xfrm>
        <a:graphic>
          <a:graphicData uri="http://schemas.openxmlformats.org/presentationml/2006/ole">
            <p:oleObj spid="_x0000_s13881" name="文档" r:id="rId7" imgW="6499035" imgH="1149020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8122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016" y="275520"/>
            <a:ext cx="2814848" cy="4319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题型分析</a:t>
            </a:r>
            <a:r>
              <a:rPr lang="en-US" altLang="zh-CN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高考展望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75518"/>
            <a:ext cx="508302" cy="432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2607" y="1036722"/>
            <a:ext cx="8597865" cy="36174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三角函数的图象与性质是高考中对三角函数部分考查的重点和热点，主要包括三个大的方面：三角函数图象的识别，三角函数的简单性质以及三角函数图象的平移、伸缩变换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考查题型既有选择题、填空题，也有解答题，难度一般为低中档，在二轮复习中应强化该部分的训练，争取对该类试题会做且不失分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877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23528" y="123478"/>
            <a:ext cx="8597865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的最小正周期及单调递增区间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49528605"/>
              </p:ext>
            </p:extLst>
          </p:nvPr>
        </p:nvGraphicFramePr>
        <p:xfrm>
          <a:off x="424449" y="843558"/>
          <a:ext cx="6499225" cy="1144588"/>
        </p:xfrm>
        <a:graphic>
          <a:graphicData uri="http://schemas.openxmlformats.org/presentationml/2006/ole">
            <p:oleObj spid="_x0000_s14891" name="文档" r:id="rId3" imgW="6499035" imgH="1145777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10908806"/>
              </p:ext>
            </p:extLst>
          </p:nvPr>
        </p:nvGraphicFramePr>
        <p:xfrm>
          <a:off x="375464" y="1563638"/>
          <a:ext cx="6499225" cy="1144588"/>
        </p:xfrm>
        <a:graphic>
          <a:graphicData uri="http://schemas.openxmlformats.org/presentationml/2006/ole">
            <p:oleObj spid="_x0000_s14892" name="文档" r:id="rId4" imgW="6499035" imgH="1147579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15121712"/>
              </p:ext>
            </p:extLst>
          </p:nvPr>
        </p:nvGraphicFramePr>
        <p:xfrm>
          <a:off x="352441" y="2499742"/>
          <a:ext cx="6499225" cy="1144588"/>
        </p:xfrm>
        <a:graphic>
          <a:graphicData uri="http://schemas.openxmlformats.org/presentationml/2006/ole">
            <p:oleObj spid="_x0000_s14893" name="文档" r:id="rId5" imgW="6499035" imgH="1149020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67700777"/>
              </p:ext>
            </p:extLst>
          </p:nvPr>
        </p:nvGraphicFramePr>
        <p:xfrm>
          <a:off x="368934" y="3356298"/>
          <a:ext cx="6499225" cy="1144588"/>
        </p:xfrm>
        <a:graphic>
          <a:graphicData uri="http://schemas.openxmlformats.org/presentationml/2006/ole">
            <p:oleObj spid="_x0000_s14894" name="文档" r:id="rId6" imgW="6499035" imgH="1150822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18697611"/>
              </p:ext>
            </p:extLst>
          </p:nvPr>
        </p:nvGraphicFramePr>
        <p:xfrm>
          <a:off x="413564" y="4148386"/>
          <a:ext cx="6499225" cy="1144588"/>
        </p:xfrm>
        <a:graphic>
          <a:graphicData uri="http://schemas.openxmlformats.org/presentationml/2006/ole">
            <p:oleObj spid="_x0000_s14895" name="文档" r:id="rId7" imgW="6499035" imgH="115226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7586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65481644"/>
              </p:ext>
            </p:extLst>
          </p:nvPr>
        </p:nvGraphicFramePr>
        <p:xfrm>
          <a:off x="484063" y="1011535"/>
          <a:ext cx="6499225" cy="1144588"/>
        </p:xfrm>
        <a:graphic>
          <a:graphicData uri="http://schemas.openxmlformats.org/presentationml/2006/ole">
            <p:oleObj spid="_x0000_s15690" name="文档" r:id="rId3" imgW="6499035" imgH="1145777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70399458"/>
              </p:ext>
            </p:extLst>
          </p:nvPr>
        </p:nvGraphicFramePr>
        <p:xfrm>
          <a:off x="445388" y="1938436"/>
          <a:ext cx="6499225" cy="1144588"/>
        </p:xfrm>
        <a:graphic>
          <a:graphicData uri="http://schemas.openxmlformats.org/presentationml/2006/ole">
            <p:oleObj spid="_x0000_s15691" name="文档" r:id="rId4" imgW="6499035" imgH="1147579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90195456"/>
              </p:ext>
            </p:extLst>
          </p:nvPr>
        </p:nvGraphicFramePr>
        <p:xfrm>
          <a:off x="407863" y="2868910"/>
          <a:ext cx="8556625" cy="1143000"/>
        </p:xfrm>
        <a:graphic>
          <a:graphicData uri="http://schemas.openxmlformats.org/presentationml/2006/ole">
            <p:oleObj spid="_x0000_s15692" name="文档" r:id="rId5" imgW="8555737" imgH="1144335" progId="Word.Document.12">
              <p:embed/>
            </p:oleObj>
          </a:graphicData>
        </a:graphic>
      </p:graphicFrame>
      <p:pic>
        <p:nvPicPr>
          <p:cNvPr id="6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474307" y="4532571"/>
            <a:ext cx="539117" cy="53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4175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6421" y="149949"/>
            <a:ext cx="4855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题型三　三角函数图象的变换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63704871"/>
              </p:ext>
            </p:extLst>
          </p:nvPr>
        </p:nvGraphicFramePr>
        <p:xfrm>
          <a:off x="322093" y="843558"/>
          <a:ext cx="7978775" cy="1165225"/>
        </p:xfrm>
        <a:graphic>
          <a:graphicData uri="http://schemas.openxmlformats.org/presentationml/2006/ole">
            <p:oleObj spid="_x0000_s16795" name="文档" r:id="rId3" imgW="7976694" imgH="1167041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235972" y="1537350"/>
            <a:ext cx="436850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的最小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正周期；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00226056"/>
              </p:ext>
            </p:extLst>
          </p:nvPr>
        </p:nvGraphicFramePr>
        <p:xfrm>
          <a:off x="337641" y="2213853"/>
          <a:ext cx="7978775" cy="1165225"/>
        </p:xfrm>
        <a:graphic>
          <a:graphicData uri="http://schemas.openxmlformats.org/presentationml/2006/ole">
            <p:oleObj spid="_x0000_s16796" name="文档" r:id="rId4" imgW="7976694" imgH="1168123" progId="Word.Document.12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01499618"/>
              </p:ext>
            </p:extLst>
          </p:nvPr>
        </p:nvGraphicFramePr>
        <p:xfrm>
          <a:off x="307920" y="3075806"/>
          <a:ext cx="7978775" cy="854075"/>
        </p:xfrm>
        <a:graphic>
          <a:graphicData uri="http://schemas.openxmlformats.org/presentationml/2006/ole">
            <p:oleObj spid="_x0000_s16797" name="文档" r:id="rId5" imgW="7976694" imgH="854196" progId="Word.Document.12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72521915"/>
              </p:ext>
            </p:extLst>
          </p:nvPr>
        </p:nvGraphicFramePr>
        <p:xfrm>
          <a:off x="323478" y="3651106"/>
          <a:ext cx="7977187" cy="1006475"/>
        </p:xfrm>
        <a:graphic>
          <a:graphicData uri="http://schemas.openxmlformats.org/presentationml/2006/ole">
            <p:oleObj spid="_x0000_s16798" name="文档" r:id="rId6" imgW="7976694" imgH="1007375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301430" y="4322802"/>
            <a:ext cx="491833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的最小正周期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2π.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310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0061" y="123478"/>
            <a:ext cx="8946973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将函数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的图象向右平移</a:t>
            </a:r>
            <a:r>
              <a:rPr lang="zh-CN" altLang="zh-CN" sz="2600" kern="100" spc="-100" dirty="0" smtClean="0">
                <a:latin typeface="Times New Roman"/>
                <a:ea typeface="华文细黑"/>
                <a:cs typeface="Times New Roman"/>
              </a:rPr>
              <a:t>个</a:t>
            </a:r>
            <a:r>
              <a:rPr lang="en-US" altLang="zh-CN" sz="2600" kern="100" spc="-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spc="-100" dirty="0" smtClean="0">
                <a:latin typeface="Times New Roman"/>
                <a:ea typeface="华文细黑"/>
                <a:cs typeface="Times New Roman"/>
              </a:rPr>
              <a:t>单位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长度，再向下平移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＞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个单位长度后得到函数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的图象，且函数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的最大值为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2.</a:t>
            </a:r>
            <a:endParaRPr lang="zh-CN" altLang="zh-CN" sz="2600" kern="100" spc="-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spc="-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求函数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spc="-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spc="-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spc="-100" dirty="0">
                <a:latin typeface="Times New Roman"/>
                <a:ea typeface="华文细黑"/>
                <a:cs typeface="Times New Roman"/>
              </a:rPr>
              <a:t>的解析式</a:t>
            </a:r>
            <a:r>
              <a:rPr lang="zh-CN" altLang="zh-CN" sz="2600" kern="100" spc="-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spc="-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的图象向右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平移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个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单位长度后得到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10sin 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的图象，再向下平移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＞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个单位长度后得到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10sin 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又已知函数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的最大值为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，所以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，解得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13.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s-E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s-E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s-E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s-E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s-ES" altLang="zh-CN" sz="2600" kern="100" dirty="0">
                <a:latin typeface="Times New Roman"/>
                <a:ea typeface="华文细黑"/>
                <a:cs typeface="Courier New"/>
              </a:rPr>
              <a:t>10sin </a:t>
            </a:r>
            <a:r>
              <a:rPr lang="es-E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s-ES" altLang="zh-CN" sz="2600" kern="100" dirty="0">
                <a:latin typeface="Times New Roman"/>
                <a:ea typeface="华文细黑"/>
                <a:cs typeface="Courier New"/>
              </a:rPr>
              <a:t>8</a:t>
            </a:r>
            <a:r>
              <a:rPr lang="es-E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09820878"/>
              </p:ext>
            </p:extLst>
          </p:nvPr>
        </p:nvGraphicFramePr>
        <p:xfrm>
          <a:off x="4540627" y="120764"/>
          <a:ext cx="327025" cy="914400"/>
        </p:xfrm>
        <a:graphic>
          <a:graphicData uri="http://schemas.openxmlformats.org/presentationml/2006/ole">
            <p:oleObj spid="_x0000_s17608" name="文档" r:id="rId3" imgW="328958" imgH="915858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84116417"/>
              </p:ext>
            </p:extLst>
          </p:nvPr>
        </p:nvGraphicFramePr>
        <p:xfrm>
          <a:off x="4100959" y="1866910"/>
          <a:ext cx="327025" cy="914400"/>
        </p:xfrm>
        <a:graphic>
          <a:graphicData uri="http://schemas.openxmlformats.org/presentationml/2006/ole">
            <p:oleObj spid="_x0000_s17609" name="文档" r:id="rId4" imgW="328958" imgH="91585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5911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07615" y="181754"/>
            <a:ext cx="8858389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证明：存在无穷多个互不相同的正整数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，使得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＞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要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证明存在无穷多个互不相同的正整数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使得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＞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，就是要证明存在无穷多个互不相同的正整数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91561998"/>
              </p:ext>
            </p:extLst>
          </p:nvPr>
        </p:nvGraphicFramePr>
        <p:xfrm>
          <a:off x="200185" y="1970906"/>
          <a:ext cx="5380038" cy="1058862"/>
        </p:xfrm>
        <a:graphic>
          <a:graphicData uri="http://schemas.openxmlformats.org/presentationml/2006/ole">
            <p:oleObj spid="_x0000_s18715" name="文档" r:id="rId3" imgW="5379579" imgH="1060809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71100475"/>
              </p:ext>
            </p:extLst>
          </p:nvPr>
        </p:nvGraphicFramePr>
        <p:xfrm>
          <a:off x="187243" y="2724894"/>
          <a:ext cx="7650162" cy="1150938"/>
        </p:xfrm>
        <a:graphic>
          <a:graphicData uri="http://schemas.openxmlformats.org/presentationml/2006/ole">
            <p:oleObj spid="_x0000_s18716" name="文档" r:id="rId4" imgW="7649205" imgH="1151904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48306946"/>
              </p:ext>
            </p:extLst>
          </p:nvPr>
        </p:nvGraphicFramePr>
        <p:xfrm>
          <a:off x="179623" y="4165054"/>
          <a:ext cx="5616575" cy="1143000"/>
        </p:xfrm>
        <a:graphic>
          <a:graphicData uri="http://schemas.openxmlformats.org/presentationml/2006/ole">
            <p:oleObj spid="_x0000_s18717" name="文档" r:id="rId5" imgW="5615175" imgH="1144335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107504" y="3649751"/>
            <a:ext cx="394531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由正弦函数的性质可知，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410001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5704" y="43850"/>
            <a:ext cx="8597865" cy="6157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sin 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的周期为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06974916"/>
              </p:ext>
            </p:extLst>
          </p:nvPr>
        </p:nvGraphicFramePr>
        <p:xfrm>
          <a:off x="255588" y="669672"/>
          <a:ext cx="8504237" cy="1104900"/>
        </p:xfrm>
        <a:graphic>
          <a:graphicData uri="http://schemas.openxmlformats.org/presentationml/2006/ole">
            <p:oleObj spid="_x0000_s19742" name="文档" r:id="rId3" imgW="8502475" imgH="1106130" progId="Word.Document.12">
              <p:embed/>
            </p:oleObj>
          </a:graphicData>
        </a:graphic>
      </p:graphicFrame>
      <p:sp>
        <p:nvSpPr>
          <p:cNvPr id="15" name="矩形 14"/>
          <p:cNvSpPr/>
          <p:nvPr/>
        </p:nvSpPr>
        <p:spPr>
          <a:xfrm>
            <a:off x="136056" y="1454095"/>
            <a:ext cx="33329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因为对任意的整数</a:t>
            </a:r>
            <a:r>
              <a:rPr lang="en-US" altLang="zh-CN" sz="2600" i="1" kern="100" dirty="0" smtClean="0">
                <a:latin typeface="Times New Roman"/>
                <a:ea typeface="华文细黑"/>
              </a:rPr>
              <a:t>k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en-US" sz="2600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81818978"/>
              </p:ext>
            </p:extLst>
          </p:nvPr>
        </p:nvGraphicFramePr>
        <p:xfrm>
          <a:off x="92264" y="1897390"/>
          <a:ext cx="6408737" cy="1082675"/>
        </p:xfrm>
        <a:graphic>
          <a:graphicData uri="http://schemas.openxmlformats.org/presentationml/2006/ole">
            <p:oleObj spid="_x0000_s19743" name="文档" r:id="rId4" imgW="6407626" imgH="1083063" progId="Word.Document.12">
              <p:embed/>
            </p:oleObj>
          </a:graphicData>
        </a:graphic>
      </p:graphicFrame>
      <p:sp>
        <p:nvSpPr>
          <p:cNvPr id="18" name="矩形 17"/>
          <p:cNvSpPr/>
          <p:nvPr/>
        </p:nvSpPr>
        <p:spPr>
          <a:xfrm>
            <a:off x="156652" y="2564130"/>
            <a:ext cx="86475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所以对任意的正整数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存在正整数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α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,2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α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45406725"/>
              </p:ext>
            </p:extLst>
          </p:nvPr>
        </p:nvGraphicFramePr>
        <p:xfrm>
          <a:off x="266734" y="3788266"/>
          <a:ext cx="6408738" cy="1081088"/>
        </p:xfrm>
        <a:graphic>
          <a:graphicData uri="http://schemas.openxmlformats.org/presentationml/2006/ole">
            <p:oleObj spid="_x0000_s19744" name="文档" r:id="rId5" imgW="6407626" imgH="1083784" progId="Word.Document.12">
              <p:embed/>
            </p:oleObj>
          </a:graphicData>
        </a:graphic>
      </p:graphicFrame>
      <p:sp>
        <p:nvSpPr>
          <p:cNvPr id="20" name="矩形 19"/>
          <p:cNvSpPr/>
          <p:nvPr/>
        </p:nvSpPr>
        <p:spPr>
          <a:xfrm>
            <a:off x="165407" y="4413478"/>
            <a:ext cx="8340745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亦即，存在无穷多个互不相同的正整数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，使得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＞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325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8530" y="411510"/>
            <a:ext cx="8683844" cy="42934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点评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对于三角函数图象变换问题，平移变换规则是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左加右减上加下减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并且在变换过程中只变换其中的自变量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，要把这个系数提取后再确定变换的单位和方向，当两个函数的名称不同时，首先要将函数名称统一，其次把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写成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ω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，最后确定平移的单位和方向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伸缩变换时注意叙述为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变为原来的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这个字眼，变换的倍数要根据横向和纵向，要加以区分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02455711"/>
              </p:ext>
            </p:extLst>
          </p:nvPr>
        </p:nvGraphicFramePr>
        <p:xfrm>
          <a:off x="1411268" y="2810634"/>
          <a:ext cx="449263" cy="944562"/>
        </p:xfrm>
        <a:graphic>
          <a:graphicData uri="http://schemas.openxmlformats.org/presentationml/2006/ole">
            <p:oleObj spid="_x0000_s20568" name="文档" r:id="rId3" imgW="450608" imgH="946147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3269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77576" y="350729"/>
            <a:ext cx="8512738" cy="12289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变式训练</a:t>
            </a:r>
            <a:r>
              <a:rPr lang="en-US" altLang="zh-CN" sz="2600" b="1" kern="100" dirty="0">
                <a:solidFill>
                  <a:srgbClr val="0066FF"/>
                </a:solidFill>
                <a:latin typeface="Times New Roman"/>
                <a:ea typeface="微软雅黑"/>
              </a:rPr>
              <a:t>3</a:t>
            </a: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600" kern="100" dirty="0">
                <a:latin typeface="Times New Roman"/>
                <a:ea typeface="华文细黑"/>
              </a:rPr>
              <a:t>(2014·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山东</a:t>
            </a:r>
            <a:r>
              <a:rPr lang="en-US" altLang="zh-CN" sz="2600" kern="100" dirty="0">
                <a:latin typeface="Times New Roman"/>
                <a:ea typeface="华文细黑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已知向量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 err="1">
                <a:latin typeface="Times New Roman"/>
                <a:ea typeface="华文细黑"/>
              </a:rPr>
              <a:t>cos</a:t>
            </a:r>
            <a:r>
              <a:rPr lang="en-US" altLang="zh-CN" sz="2600" kern="100" dirty="0">
                <a:latin typeface="Times New Roman"/>
                <a:ea typeface="华文细黑"/>
              </a:rPr>
              <a:t> 2</a:t>
            </a:r>
            <a:r>
              <a:rPr lang="en-US" altLang="zh-CN" sz="2600" i="1" kern="100" dirty="0">
                <a:latin typeface="Times New Roman"/>
                <a:ea typeface="华文细黑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b="1" i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</a:rPr>
              <a:t>(sin 2</a:t>
            </a:r>
            <a:r>
              <a:rPr lang="en-US" altLang="zh-CN" sz="2600" i="1" kern="100" dirty="0">
                <a:latin typeface="Times New Roman"/>
                <a:ea typeface="华文细黑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n</a:t>
            </a:r>
            <a:r>
              <a:rPr lang="en-US" altLang="zh-CN" sz="2600" kern="100" dirty="0">
                <a:latin typeface="Times New Roman"/>
                <a:ea typeface="华文细黑"/>
              </a:rPr>
              <a:t>), 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函数</a:t>
            </a:r>
            <a:r>
              <a:rPr lang="en-US" altLang="zh-CN" sz="2600" i="1" kern="100" dirty="0">
                <a:latin typeface="Times New Roman"/>
                <a:ea typeface="华文细黑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b="1" i="1" kern="100" dirty="0" err="1" smtClean="0">
                <a:solidFill>
                  <a:srgbClr val="0000FF"/>
                </a:solidFill>
                <a:latin typeface="Times New Roman"/>
                <a:ea typeface="华文细黑"/>
              </a:rPr>
              <a:t>a</a:t>
            </a:r>
            <a:r>
              <a:rPr lang="en-US" altLang="zh-CN" sz="2600" kern="100" dirty="0" err="1" smtClean="0">
                <a:latin typeface="Times New Roman"/>
                <a:ea typeface="华文细黑"/>
              </a:rPr>
              <a:t>·</a:t>
            </a:r>
            <a:r>
              <a:rPr lang="en-US" altLang="zh-CN" sz="2600" b="1" i="1" kern="100" dirty="0" err="1" smtClean="0">
                <a:solidFill>
                  <a:srgbClr val="0000FF"/>
                </a:solidFill>
                <a:latin typeface="Times New Roman"/>
                <a:ea typeface="华文细黑"/>
              </a:rPr>
              <a:t>b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2302840"/>
              </p:ext>
            </p:extLst>
          </p:nvPr>
        </p:nvGraphicFramePr>
        <p:xfrm>
          <a:off x="326724" y="1582485"/>
          <a:ext cx="7467600" cy="1127125"/>
        </p:xfrm>
        <a:graphic>
          <a:graphicData uri="http://schemas.openxmlformats.org/presentationml/2006/ole">
            <p:oleObj spid="_x0000_s21682" name="文档" r:id="rId3" imgW="7466387" imgH="1128837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251520" y="2313667"/>
            <a:ext cx="7363252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求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的值；</a:t>
            </a:r>
            <a:endParaRPr lang="en-US" altLang="zh-CN" sz="26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由题意知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b="1" i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</a:t>
            </a:r>
            <a:r>
              <a:rPr lang="en-US" altLang="zh-CN" sz="2600" b="1" i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sin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2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cos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2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46914562"/>
              </p:ext>
            </p:extLst>
          </p:nvPr>
        </p:nvGraphicFramePr>
        <p:xfrm>
          <a:off x="337140" y="3636630"/>
          <a:ext cx="7467600" cy="1127125"/>
        </p:xfrm>
        <a:graphic>
          <a:graphicData uri="http://schemas.openxmlformats.org/presentationml/2006/ole">
            <p:oleObj spid="_x0000_s21683" name="文档" r:id="rId4" imgW="7466387" imgH="112991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40487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13262284"/>
              </p:ext>
            </p:extLst>
          </p:nvPr>
        </p:nvGraphicFramePr>
        <p:xfrm>
          <a:off x="496396" y="108238"/>
          <a:ext cx="7467600" cy="1995488"/>
        </p:xfrm>
        <a:graphic>
          <a:graphicData uri="http://schemas.openxmlformats.org/presentationml/2006/ole">
            <p:oleObj spid="_x0000_s22783" name="文档" r:id="rId3" imgW="7466387" imgH="1998892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95129117"/>
              </p:ext>
            </p:extLst>
          </p:nvPr>
        </p:nvGraphicFramePr>
        <p:xfrm>
          <a:off x="496396" y="1908438"/>
          <a:ext cx="7467600" cy="1995488"/>
        </p:xfrm>
        <a:graphic>
          <a:graphicData uri="http://schemas.openxmlformats.org/presentationml/2006/ole">
            <p:oleObj spid="_x0000_s22784" name="文档" r:id="rId4" imgW="7466387" imgH="2062326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38878623"/>
              </p:ext>
            </p:extLst>
          </p:nvPr>
        </p:nvGraphicFramePr>
        <p:xfrm>
          <a:off x="496396" y="3667055"/>
          <a:ext cx="2933700" cy="1363663"/>
        </p:xfrm>
        <a:graphic>
          <a:graphicData uri="http://schemas.openxmlformats.org/presentationml/2006/ole">
            <p:oleObj spid="_x0000_s22785" name="文档" r:id="rId5" imgW="2934349" imgH="136585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49902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9747" y="-18578"/>
            <a:ext cx="8597865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的图象向左平移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(0&lt;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&lt;π)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个单位后得到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函数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的图象，若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图象上各最高点到点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(0,3)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的距离的最小值为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，求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的单调递增区间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12130449"/>
              </p:ext>
            </p:extLst>
          </p:nvPr>
        </p:nvGraphicFramePr>
        <p:xfrm>
          <a:off x="308288" y="1756802"/>
          <a:ext cx="7467600" cy="1127125"/>
        </p:xfrm>
        <a:graphic>
          <a:graphicData uri="http://schemas.openxmlformats.org/presentationml/2006/ole">
            <p:oleObj spid="_x0000_s23791" name="文档" r:id="rId3" imgW="7466387" imgH="1129918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31225291"/>
              </p:ext>
            </p:extLst>
          </p:nvPr>
        </p:nvGraphicFramePr>
        <p:xfrm>
          <a:off x="265132" y="2461642"/>
          <a:ext cx="7467600" cy="1127125"/>
        </p:xfrm>
        <a:graphic>
          <a:graphicData uri="http://schemas.openxmlformats.org/presentationml/2006/ole">
            <p:oleObj spid="_x0000_s23792" name="文档" r:id="rId4" imgW="7466387" imgH="1131720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158960" y="3109714"/>
            <a:ext cx="6931706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的图象上符合题意的最高点为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,2)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63812081"/>
              </p:ext>
            </p:extLst>
          </p:nvPr>
        </p:nvGraphicFramePr>
        <p:xfrm>
          <a:off x="294615" y="3901802"/>
          <a:ext cx="7467600" cy="1127125"/>
        </p:xfrm>
        <a:graphic>
          <a:graphicData uri="http://schemas.openxmlformats.org/presentationml/2006/ole">
            <p:oleObj spid="_x0000_s23793" name="文档" r:id="rId5" imgW="7466387" imgH="1133162" progId="Word.Document.12">
              <p:embed/>
            </p:oleObj>
          </a:graphicData>
        </a:graphic>
      </p:graphicFrame>
      <p:sp>
        <p:nvSpPr>
          <p:cNvPr id="10" name="矩形 9"/>
          <p:cNvSpPr/>
          <p:nvPr/>
        </p:nvSpPr>
        <p:spPr>
          <a:xfrm>
            <a:off x="190232" y="4405858"/>
            <a:ext cx="5711820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即到点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(0,3)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的距离为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的最高点为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(0,2).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341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hlinkClick r:id="rId2" action="ppaction://hlinksldjump"/>
          </p:cNvPr>
          <p:cNvSpPr/>
          <p:nvPr/>
        </p:nvSpPr>
        <p:spPr>
          <a:xfrm>
            <a:off x="3125446" y="1563641"/>
            <a:ext cx="3820981" cy="5864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考题型精析</a:t>
            </a:r>
            <a:endParaRPr lang="zh-CN" altLang="en-US" sz="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>
            <a:hlinkClick r:id="rId2" action="ppaction://hlinksldjump"/>
          </p:cNvPr>
          <p:cNvSpPr/>
          <p:nvPr/>
        </p:nvSpPr>
        <p:spPr>
          <a:xfrm>
            <a:off x="2483768" y="1563638"/>
            <a:ext cx="595256" cy="5864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>
            <a:hlinkClick r:id="rId3" action="ppaction://hlinksldjump"/>
          </p:cNvPr>
          <p:cNvSpPr/>
          <p:nvPr/>
        </p:nvSpPr>
        <p:spPr>
          <a:xfrm>
            <a:off x="3127283" y="2931793"/>
            <a:ext cx="3820981" cy="5864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高考题</a:t>
            </a: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型精练</a:t>
            </a:r>
          </a:p>
        </p:txBody>
      </p:sp>
      <p:sp>
        <p:nvSpPr>
          <p:cNvPr id="15" name="矩形 14">
            <a:hlinkClick r:id="rId3" action="ppaction://hlinksldjump"/>
          </p:cNvPr>
          <p:cNvSpPr/>
          <p:nvPr/>
        </p:nvSpPr>
        <p:spPr>
          <a:xfrm>
            <a:off x="2483767" y="2931790"/>
            <a:ext cx="597093" cy="5864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7081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63986516"/>
              </p:ext>
            </p:extLst>
          </p:nvPr>
        </p:nvGraphicFramePr>
        <p:xfrm>
          <a:off x="338013" y="648146"/>
          <a:ext cx="7467600" cy="1127125"/>
        </p:xfrm>
        <a:graphic>
          <a:graphicData uri="http://schemas.openxmlformats.org/presentationml/2006/ole">
            <p:oleObj spid="_x0000_s24959" name="文档" r:id="rId3" imgW="7466387" imgH="1129918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38382235"/>
              </p:ext>
            </p:extLst>
          </p:nvPr>
        </p:nvGraphicFramePr>
        <p:xfrm>
          <a:off x="338013" y="1368927"/>
          <a:ext cx="7467600" cy="1127125"/>
        </p:xfrm>
        <a:graphic>
          <a:graphicData uri="http://schemas.openxmlformats.org/presentationml/2006/ole">
            <p:oleObj spid="_x0000_s24960" name="文档" r:id="rId4" imgW="7466387" imgH="1131720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41000537"/>
              </p:ext>
            </p:extLst>
          </p:nvPr>
        </p:nvGraphicFramePr>
        <p:xfrm>
          <a:off x="338013" y="2089708"/>
          <a:ext cx="7467600" cy="1127125"/>
        </p:xfrm>
        <a:graphic>
          <a:graphicData uri="http://schemas.openxmlformats.org/presentationml/2006/ole">
            <p:oleObj spid="_x0000_s24961" name="文档" r:id="rId5" imgW="7466387" imgH="1133162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29197219"/>
              </p:ext>
            </p:extLst>
          </p:nvPr>
        </p:nvGraphicFramePr>
        <p:xfrm>
          <a:off x="338013" y="2810489"/>
          <a:ext cx="7467600" cy="1127125"/>
        </p:xfrm>
        <a:graphic>
          <a:graphicData uri="http://schemas.openxmlformats.org/presentationml/2006/ole">
            <p:oleObj spid="_x0000_s24962" name="文档" r:id="rId6" imgW="7466387" imgH="1134964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44131938"/>
              </p:ext>
            </p:extLst>
          </p:nvPr>
        </p:nvGraphicFramePr>
        <p:xfrm>
          <a:off x="338013" y="3531269"/>
          <a:ext cx="8626475" cy="1128713"/>
        </p:xfrm>
        <a:graphic>
          <a:graphicData uri="http://schemas.openxmlformats.org/presentationml/2006/ole">
            <p:oleObj spid="_x0000_s24963" name="文档" r:id="rId7" imgW="8630617" imgH="1125747" progId="Word.Document.12">
              <p:embed/>
            </p:oleObj>
          </a:graphicData>
        </a:graphic>
      </p:graphicFrame>
      <p:pic>
        <p:nvPicPr>
          <p:cNvPr id="9" name="Picture 2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521604" y="4561898"/>
            <a:ext cx="539117" cy="53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2200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任意多边形 22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7" name="任意多边形 26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9" name="任意多边形 28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0" name="任意多边形 29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1" name="任意多边形 30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1520" y="771550"/>
            <a:ext cx="8597865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四川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下列函数中，最小正周期为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且图象关于原点对称的函数是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67349436"/>
              </p:ext>
            </p:extLst>
          </p:nvPr>
        </p:nvGraphicFramePr>
        <p:xfrm>
          <a:off x="338910" y="2067694"/>
          <a:ext cx="7627938" cy="1698625"/>
        </p:xfrm>
        <a:graphic>
          <a:graphicData uri="http://schemas.openxmlformats.org/presentationml/2006/ole">
            <p:oleObj spid="_x0000_s25748" name="文档" r:id="rId15" imgW="7626172" imgH="1705510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58466730"/>
              </p:ext>
            </p:extLst>
          </p:nvPr>
        </p:nvGraphicFramePr>
        <p:xfrm>
          <a:off x="243900" y="3581400"/>
          <a:ext cx="8070850" cy="1120775"/>
        </p:xfrm>
        <a:graphic>
          <a:graphicData uri="http://schemas.openxmlformats.org/presentationml/2006/ole">
            <p:oleObj spid="_x0000_s25749" name="文档" r:id="rId16" imgW="8068103" imgH="1121268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130713" y="4292322"/>
            <a:ext cx="7093609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且为奇函数，其图象关于原点对称，故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548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任意多边形 22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7" name="任意多边形 26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9" name="任意多边形 28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0" name="任意多边形 29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1" name="任意多边形 30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84658100"/>
              </p:ext>
            </p:extLst>
          </p:nvPr>
        </p:nvGraphicFramePr>
        <p:xfrm>
          <a:off x="360855" y="1395522"/>
          <a:ext cx="7627937" cy="1104900"/>
        </p:xfrm>
        <a:graphic>
          <a:graphicData uri="http://schemas.openxmlformats.org/presentationml/2006/ole">
            <p:oleObj spid="_x0000_s26700" name="文档" r:id="rId15" imgW="7626172" imgH="1106130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360855" y="2166992"/>
            <a:ext cx="8099577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且为偶函数，其图象关于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轴对称，故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不正确；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均为非奇非偶函数，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其图象不关于原点对称，故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不正确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en-US" altLang="zh-CN" sz="26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219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任意多边形 2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0" name="任意多边形 29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1" name="任意多边形 30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4615" y="864458"/>
            <a:ext cx="8597865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2.(2014·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福建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将函数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sin 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的图象向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左平移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个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单位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得到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的图象，则下列说法正确的是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是奇函数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的周期为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π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的图象关于直线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对称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的图象关于点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对称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04068887"/>
              </p:ext>
            </p:extLst>
          </p:nvPr>
        </p:nvGraphicFramePr>
        <p:xfrm>
          <a:off x="6732240" y="872118"/>
          <a:ext cx="365125" cy="1066800"/>
        </p:xfrm>
        <a:graphic>
          <a:graphicData uri="http://schemas.openxmlformats.org/presentationml/2006/ole">
            <p:oleObj spid="_x0000_s27864" name="文档" r:id="rId15" imgW="367109" imgH="1068381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80442194"/>
              </p:ext>
            </p:extLst>
          </p:nvPr>
        </p:nvGraphicFramePr>
        <p:xfrm>
          <a:off x="4371216" y="3451086"/>
          <a:ext cx="365125" cy="1066800"/>
        </p:xfrm>
        <a:graphic>
          <a:graphicData uri="http://schemas.openxmlformats.org/presentationml/2006/ole">
            <p:oleObj spid="_x0000_s27865" name="文档" r:id="rId16" imgW="367109" imgH="1068381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53222911"/>
              </p:ext>
            </p:extLst>
          </p:nvPr>
        </p:nvGraphicFramePr>
        <p:xfrm>
          <a:off x="4056402" y="4084320"/>
          <a:ext cx="365125" cy="1066800"/>
        </p:xfrm>
        <a:graphic>
          <a:graphicData uri="http://schemas.openxmlformats.org/presentationml/2006/ole">
            <p:oleObj spid="_x0000_s27866" name="文档" r:id="rId17" imgW="367109" imgH="1068381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95727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任意多边形 2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0" name="任意多边形 29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1" name="任意多边形 30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4615" y="1131590"/>
            <a:ext cx="8597865" cy="19297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解析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由题意知，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cos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，所以它是偶函数，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错；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它的周期为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错；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ts val="5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它的对称轴是直线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 err="1">
                <a:latin typeface="宋体"/>
                <a:ea typeface="华文细黑"/>
                <a:cs typeface="Times New Roman"/>
              </a:rPr>
              <a:t>∈</a:t>
            </a:r>
            <a:r>
              <a:rPr lang="en-US" altLang="zh-CN" sz="2600" b="1" kern="100" dirty="0" err="1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错；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47552831"/>
              </p:ext>
            </p:extLst>
          </p:nvPr>
        </p:nvGraphicFramePr>
        <p:xfrm>
          <a:off x="410939" y="3187739"/>
          <a:ext cx="6537325" cy="1096963"/>
        </p:xfrm>
        <a:graphic>
          <a:graphicData uri="http://schemas.openxmlformats.org/presentationml/2006/ole">
            <p:oleObj spid="_x0000_s28740" name="文档" r:id="rId15" imgW="6537182" imgH="1098561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323528" y="3955142"/>
            <a:ext cx="1425390" cy="61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en-US" altLang="zh-CN" sz="26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497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任意多边形 19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4615" y="843558"/>
            <a:ext cx="8597865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已知函数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tan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ω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|&lt;   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的部分图象如图所示，则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     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83303103"/>
              </p:ext>
            </p:extLst>
          </p:nvPr>
        </p:nvGraphicFramePr>
        <p:xfrm>
          <a:off x="6151091" y="794410"/>
          <a:ext cx="365125" cy="1066800"/>
        </p:xfrm>
        <a:graphic>
          <a:graphicData uri="http://schemas.openxmlformats.org/presentationml/2006/ole">
            <p:oleObj spid="_x0000_s29897" name="文档" r:id="rId15" imgW="367109" imgH="1068381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08478228"/>
              </p:ext>
            </p:extLst>
          </p:nvPr>
        </p:nvGraphicFramePr>
        <p:xfrm>
          <a:off x="3260616" y="1434862"/>
          <a:ext cx="495300" cy="906462"/>
        </p:xfrm>
        <a:graphic>
          <a:graphicData uri="http://schemas.openxmlformats.org/presentationml/2006/ole">
            <p:oleObj spid="_x0000_s29898" name="文档" r:id="rId16" imgW="496316" imgH="907926" progId="Word.Document.12">
              <p:embed/>
            </p:oleObj>
          </a:graphicData>
        </a:graphic>
      </p:graphicFrame>
      <p:pic>
        <p:nvPicPr>
          <p:cNvPr id="25" name="图片 24" descr="A43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5918" y="1829928"/>
            <a:ext cx="3078296" cy="29020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38420352"/>
              </p:ext>
            </p:extLst>
          </p:nvPr>
        </p:nvGraphicFramePr>
        <p:xfrm>
          <a:off x="429444" y="2283718"/>
          <a:ext cx="1355725" cy="2590800"/>
        </p:xfrm>
        <a:graphic>
          <a:graphicData uri="http://schemas.openxmlformats.org/presentationml/2006/ole">
            <p:oleObj spid="_x0000_s29899" name="文档" r:id="rId18" imgW="1357222" imgH="259469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01463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任意多边形 19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31465822"/>
              </p:ext>
            </p:extLst>
          </p:nvPr>
        </p:nvGraphicFramePr>
        <p:xfrm>
          <a:off x="480392" y="843558"/>
          <a:ext cx="7620000" cy="1096962"/>
        </p:xfrm>
        <a:graphic>
          <a:graphicData uri="http://schemas.openxmlformats.org/presentationml/2006/ole">
            <p:oleObj spid="_x0000_s31042" name="文档" r:id="rId15" imgW="7618615" imgH="1098561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65757212"/>
              </p:ext>
            </p:extLst>
          </p:nvPr>
        </p:nvGraphicFramePr>
        <p:xfrm>
          <a:off x="480392" y="1636365"/>
          <a:ext cx="7620000" cy="1096962"/>
        </p:xfrm>
        <a:graphic>
          <a:graphicData uri="http://schemas.openxmlformats.org/presentationml/2006/ole">
            <p:oleObj spid="_x0000_s31043" name="文档" r:id="rId16" imgW="7618615" imgH="1100003" progId="Word.Document.12">
              <p:embed/>
            </p:oleObj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7209972"/>
              </p:ext>
            </p:extLst>
          </p:nvPr>
        </p:nvGraphicFramePr>
        <p:xfrm>
          <a:off x="480392" y="2429172"/>
          <a:ext cx="7620000" cy="1096962"/>
        </p:xfrm>
        <a:graphic>
          <a:graphicData uri="http://schemas.openxmlformats.org/presentationml/2006/ole">
            <p:oleObj spid="_x0000_s31044" name="文档" r:id="rId17" imgW="7618615" imgH="1102887" progId="Word.Document.12">
              <p:embed/>
            </p:oleObj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73222781"/>
              </p:ext>
            </p:extLst>
          </p:nvPr>
        </p:nvGraphicFramePr>
        <p:xfrm>
          <a:off x="480392" y="3203699"/>
          <a:ext cx="7620000" cy="1096962"/>
        </p:xfrm>
        <a:graphic>
          <a:graphicData uri="http://schemas.openxmlformats.org/presentationml/2006/ole">
            <p:oleObj spid="_x0000_s31045" name="文档" r:id="rId18" imgW="7618615" imgH="1104689" progId="Word.Document.12">
              <p:embed/>
            </p:oleObj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6687449"/>
              </p:ext>
            </p:extLst>
          </p:nvPr>
        </p:nvGraphicFramePr>
        <p:xfrm>
          <a:off x="480392" y="3978226"/>
          <a:ext cx="7620000" cy="1096962"/>
        </p:xfrm>
        <a:graphic>
          <a:graphicData uri="http://schemas.openxmlformats.org/presentationml/2006/ole">
            <p:oleObj spid="_x0000_s31046" name="文档" r:id="rId19" imgW="7618615" imgH="1106130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6012160" y="4057745"/>
            <a:ext cx="1407758" cy="61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pt-BR" altLang="zh-CN" sz="26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547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任意多边形 19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1" name="任意多边形 20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5111" y="843558"/>
            <a:ext cx="8770682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4.(2014·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辽宁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将函数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3sin(2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的图象向右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平移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个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单位长度，所得图象对应的函数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39372377"/>
              </p:ext>
            </p:extLst>
          </p:nvPr>
        </p:nvGraphicFramePr>
        <p:xfrm>
          <a:off x="4909180" y="852760"/>
          <a:ext cx="365125" cy="1066800"/>
        </p:xfrm>
        <a:graphic>
          <a:graphicData uri="http://schemas.openxmlformats.org/presentationml/2006/ole">
            <p:oleObj spid="_x0000_s32094" name="文档" r:id="rId15" imgW="367109" imgH="1070184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97583668"/>
              </p:ext>
            </p:extLst>
          </p:nvPr>
        </p:nvGraphicFramePr>
        <p:xfrm>
          <a:off x="7670879" y="835938"/>
          <a:ext cx="365125" cy="1066800"/>
        </p:xfrm>
        <a:graphic>
          <a:graphicData uri="http://schemas.openxmlformats.org/presentationml/2006/ole">
            <p:oleObj spid="_x0000_s32095" name="文档" r:id="rId16" imgW="367109" imgH="1068381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40276741"/>
              </p:ext>
            </p:extLst>
          </p:nvPr>
        </p:nvGraphicFramePr>
        <p:xfrm>
          <a:off x="306997" y="2052454"/>
          <a:ext cx="6088063" cy="1135062"/>
        </p:xfrm>
        <a:graphic>
          <a:graphicData uri="http://schemas.openxmlformats.org/presentationml/2006/ole">
            <p:oleObj spid="_x0000_s32096" name="文档" r:id="rId17" imgW="6087694" imgH="1136406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24959366"/>
              </p:ext>
            </p:extLst>
          </p:nvPr>
        </p:nvGraphicFramePr>
        <p:xfrm>
          <a:off x="306997" y="2804840"/>
          <a:ext cx="6088063" cy="1135062"/>
        </p:xfrm>
        <a:graphic>
          <a:graphicData uri="http://schemas.openxmlformats.org/presentationml/2006/ole">
            <p:oleObj spid="_x0000_s32097" name="文档" r:id="rId18" imgW="6087694" imgH="1137847" progId="Word.Document.12">
              <p:embed/>
            </p:oleObj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82962444"/>
              </p:ext>
            </p:extLst>
          </p:nvPr>
        </p:nvGraphicFramePr>
        <p:xfrm>
          <a:off x="306997" y="3557226"/>
          <a:ext cx="6088063" cy="1135062"/>
        </p:xfrm>
        <a:graphic>
          <a:graphicData uri="http://schemas.openxmlformats.org/presentationml/2006/ole">
            <p:oleObj spid="_x0000_s32098" name="文档" r:id="rId19" imgW="6087694" imgH="1139649" progId="Word.Document.12">
              <p:embed/>
            </p:oleObj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32795440"/>
              </p:ext>
            </p:extLst>
          </p:nvPr>
        </p:nvGraphicFramePr>
        <p:xfrm>
          <a:off x="306997" y="4309612"/>
          <a:ext cx="6088063" cy="1135062"/>
        </p:xfrm>
        <a:graphic>
          <a:graphicData uri="http://schemas.openxmlformats.org/presentationml/2006/ole">
            <p:oleObj spid="_x0000_s32099" name="文档" r:id="rId20" imgW="6087694" imgH="1141091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51724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任意多边形 19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1" name="任意多边形 20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40501587"/>
              </p:ext>
            </p:extLst>
          </p:nvPr>
        </p:nvGraphicFramePr>
        <p:xfrm>
          <a:off x="232285" y="915823"/>
          <a:ext cx="8678863" cy="1127125"/>
        </p:xfrm>
        <a:graphic>
          <a:graphicData uri="http://schemas.openxmlformats.org/presentationml/2006/ole">
            <p:oleObj spid="_x0000_s33055" name="文档" r:id="rId15" imgW="8683919" imgH="1133295" progId="Word.Document.12">
              <p:embed/>
            </p:oleObj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47495196"/>
              </p:ext>
            </p:extLst>
          </p:nvPr>
        </p:nvGraphicFramePr>
        <p:xfrm>
          <a:off x="137984" y="1585872"/>
          <a:ext cx="8678863" cy="1127125"/>
        </p:xfrm>
        <a:graphic>
          <a:graphicData uri="http://schemas.openxmlformats.org/presentationml/2006/ole">
            <p:oleObj spid="_x0000_s33056" name="文档" r:id="rId16" imgW="8683919" imgH="1131858" progId="Word.Document.12">
              <p:embed/>
            </p:oleObj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50000823"/>
              </p:ext>
            </p:extLst>
          </p:nvPr>
        </p:nvGraphicFramePr>
        <p:xfrm>
          <a:off x="179512" y="2447761"/>
          <a:ext cx="9083675" cy="1127125"/>
        </p:xfrm>
        <a:graphic>
          <a:graphicData uri="http://schemas.openxmlformats.org/presentationml/2006/ole">
            <p:oleObj spid="_x0000_s33057" name="文档" r:id="rId17" imgW="9088006" imgH="1125747" progId="Word.Document.12">
              <p:embed/>
            </p:oleObj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39677469"/>
              </p:ext>
            </p:extLst>
          </p:nvPr>
        </p:nvGraphicFramePr>
        <p:xfrm>
          <a:off x="179512" y="3309650"/>
          <a:ext cx="9083675" cy="1127125"/>
        </p:xfrm>
        <a:graphic>
          <a:graphicData uri="http://schemas.openxmlformats.org/presentationml/2006/ole">
            <p:oleObj spid="_x0000_s33058" name="文档" r:id="rId18" imgW="9088006" imgH="1123591" progId="Word.Document.12">
              <p:embed/>
            </p:oleObj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65756892"/>
              </p:ext>
            </p:extLst>
          </p:nvPr>
        </p:nvGraphicFramePr>
        <p:xfrm>
          <a:off x="179512" y="4170198"/>
          <a:ext cx="9083675" cy="1119188"/>
        </p:xfrm>
        <a:graphic>
          <a:graphicData uri="http://schemas.openxmlformats.org/presentationml/2006/ole">
            <p:oleObj spid="_x0000_s33059" name="文档" r:id="rId19" imgW="9088006" imgH="1122153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30507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任意多边形 19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1" name="任意多边形 20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89140676"/>
              </p:ext>
            </p:extLst>
          </p:nvPr>
        </p:nvGraphicFramePr>
        <p:xfrm>
          <a:off x="429641" y="1047824"/>
          <a:ext cx="8678863" cy="1127125"/>
        </p:xfrm>
        <a:graphic>
          <a:graphicData uri="http://schemas.openxmlformats.org/presentationml/2006/ole">
            <p:oleObj spid="_x0000_s33909" name="文档" r:id="rId15" imgW="8683919" imgH="1131858" progId="Word.Document.12">
              <p:embed/>
            </p:oleObj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3793" name="图片 14" descr="说明: -8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668566"/>
            <a:ext cx="2539837" cy="206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1516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90713" algn="l"/>
              </a:tabLst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36015058"/>
              </p:ext>
            </p:extLst>
          </p:nvPr>
        </p:nvGraphicFramePr>
        <p:xfrm>
          <a:off x="416516" y="1839912"/>
          <a:ext cx="8678862" cy="1127125"/>
        </p:xfrm>
        <a:graphic>
          <a:graphicData uri="http://schemas.openxmlformats.org/presentationml/2006/ole">
            <p:oleObj spid="_x0000_s33910" name="文档" r:id="rId17" imgW="8683919" imgH="1130060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335340" y="2647240"/>
            <a:ext cx="2064989" cy="140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故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错误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en-US" altLang="zh-CN" sz="26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4210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hlinkClick r:id="rId2" action="ppaction://hlinksldjump"/>
          </p:cNvPr>
          <p:cNvSpPr txBox="1"/>
          <p:nvPr/>
        </p:nvSpPr>
        <p:spPr>
          <a:xfrm>
            <a:off x="1261843" y="2317398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题型一　三角函数的图象</a:t>
            </a:r>
            <a:endParaRPr lang="zh-CN" altLang="en-US" sz="28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>
            <a:hlinkClick r:id="rId3" action="ppaction://hlinksldjump"/>
          </p:cNvPr>
          <p:cNvSpPr txBox="1"/>
          <p:nvPr/>
        </p:nvSpPr>
        <p:spPr>
          <a:xfrm>
            <a:off x="1261843" y="3083064"/>
            <a:ext cx="4855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题型二　三角函数的简单性质</a:t>
            </a:r>
            <a:endParaRPr lang="zh-CN" altLang="en-US" sz="28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01592" y="4507673"/>
            <a:ext cx="762896" cy="656365"/>
          </a:xfrm>
          <a:prstGeom prst="rect">
            <a:avLst/>
          </a:prstGeom>
        </p:spPr>
      </p:pic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261843" y="3848730"/>
            <a:ext cx="4855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题型三　三角函数图象的变换</a:t>
            </a:r>
            <a:endParaRPr lang="zh-CN" altLang="en-US" sz="28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1843" y="1203597"/>
            <a:ext cx="408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常考题型精析</a:t>
            </a: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-13652" y="1849928"/>
            <a:ext cx="6961916" cy="7266"/>
          </a:xfrm>
          <a:prstGeom prst="line">
            <a:avLst/>
          </a:prstGeom>
          <a:ln>
            <a:solidFill>
              <a:srgbClr val="FC9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-13652" y="1923678"/>
            <a:ext cx="6961916" cy="0"/>
          </a:xfrm>
          <a:prstGeom prst="line">
            <a:avLst/>
          </a:prstGeom>
          <a:ln w="57150">
            <a:solidFill>
              <a:srgbClr val="FC9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7081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9512" y="993761"/>
            <a:ext cx="8770682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将函数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＝－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4sin    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的图象向右平移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φ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个单位，再将图象上每一点的横坐标缩短到原来的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倍，所得图象关于直线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对称，则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φ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的最小正值为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23582891"/>
              </p:ext>
            </p:extLst>
          </p:nvPr>
        </p:nvGraphicFramePr>
        <p:xfrm>
          <a:off x="5611072" y="1586533"/>
          <a:ext cx="549275" cy="890587"/>
        </p:xfrm>
        <a:graphic>
          <a:graphicData uri="http://schemas.openxmlformats.org/presentationml/2006/ole">
            <p:oleObj spid="_x0000_s35035" name="文档" r:id="rId15" imgW="549943" imgH="892782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7738504"/>
              </p:ext>
            </p:extLst>
          </p:nvPr>
        </p:nvGraphicFramePr>
        <p:xfrm>
          <a:off x="3268236" y="995229"/>
          <a:ext cx="1143000" cy="898525"/>
        </p:xfrm>
        <a:graphic>
          <a:graphicData uri="http://schemas.openxmlformats.org/presentationml/2006/ole">
            <p:oleObj spid="_x0000_s35036" name="文档" r:id="rId16" imgW="1144155" imgH="900354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6837281"/>
              </p:ext>
            </p:extLst>
          </p:nvPr>
        </p:nvGraphicFramePr>
        <p:xfrm>
          <a:off x="1047537" y="2185254"/>
          <a:ext cx="549275" cy="890587"/>
        </p:xfrm>
        <a:graphic>
          <a:graphicData uri="http://schemas.openxmlformats.org/presentationml/2006/ole">
            <p:oleObj spid="_x0000_s35037" name="文档" r:id="rId17" imgW="549943" imgH="893503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74703263"/>
              </p:ext>
            </p:extLst>
          </p:nvPr>
        </p:nvGraphicFramePr>
        <p:xfrm>
          <a:off x="315401" y="2954685"/>
          <a:ext cx="4449763" cy="2065337"/>
        </p:xfrm>
        <a:graphic>
          <a:graphicData uri="http://schemas.openxmlformats.org/presentationml/2006/ole">
            <p:oleObj spid="_x0000_s35038" name="文档" r:id="rId18" imgW="4450291" imgH="2068253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00731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任意多边形 1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8" name="任意多边形 1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607" y="828318"/>
            <a:ext cx="8597865" cy="6157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解析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依题意可得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62348209"/>
              </p:ext>
            </p:extLst>
          </p:nvPr>
        </p:nvGraphicFramePr>
        <p:xfrm>
          <a:off x="331148" y="1419622"/>
          <a:ext cx="8678862" cy="1127125"/>
        </p:xfrm>
        <a:graphic>
          <a:graphicData uri="http://schemas.openxmlformats.org/presentationml/2006/ole">
            <p:oleObj spid="_x0000_s36051" name="文档" r:id="rId15" imgW="8683919" imgH="1130060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57715636"/>
              </p:ext>
            </p:extLst>
          </p:nvPr>
        </p:nvGraphicFramePr>
        <p:xfrm>
          <a:off x="323528" y="2147322"/>
          <a:ext cx="8678862" cy="1127125"/>
        </p:xfrm>
        <a:graphic>
          <a:graphicData uri="http://schemas.openxmlformats.org/presentationml/2006/ole">
            <p:oleObj spid="_x0000_s36052" name="文档" r:id="rId16" imgW="8683919" imgH="1128623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43106236"/>
              </p:ext>
            </p:extLst>
          </p:nvPr>
        </p:nvGraphicFramePr>
        <p:xfrm>
          <a:off x="293246" y="2869545"/>
          <a:ext cx="8678862" cy="1127125"/>
        </p:xfrm>
        <a:graphic>
          <a:graphicData uri="http://schemas.openxmlformats.org/presentationml/2006/ole">
            <p:oleObj spid="_x0000_s36053" name="文档" r:id="rId17" imgW="8683919" imgH="1126825" progId="Word.Document.12">
              <p:embed/>
            </p:oleObj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93713007"/>
              </p:ext>
            </p:extLst>
          </p:nvPr>
        </p:nvGraphicFramePr>
        <p:xfrm>
          <a:off x="274380" y="3661633"/>
          <a:ext cx="8678862" cy="1127125"/>
        </p:xfrm>
        <a:graphic>
          <a:graphicData uri="http://schemas.openxmlformats.org/presentationml/2006/ole">
            <p:oleObj spid="_x0000_s36054" name="文档" r:id="rId18" imgW="8683919" imgH="1125388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156652" y="4387305"/>
            <a:ext cx="1407758" cy="61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en-US" altLang="zh-CN" sz="26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358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1412" y="843558"/>
            <a:ext cx="8770682" cy="21060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sin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 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ω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|&lt;   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的部分图象如图所示，则将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的图象向右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平移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个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单位后，得到的图象的解析式为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00959044"/>
              </p:ext>
            </p:extLst>
          </p:nvPr>
        </p:nvGraphicFramePr>
        <p:xfrm>
          <a:off x="6274357" y="889075"/>
          <a:ext cx="549275" cy="890587"/>
        </p:xfrm>
        <a:graphic>
          <a:graphicData uri="http://schemas.openxmlformats.org/presentationml/2006/ole">
            <p:oleObj spid="_x0000_s37022" name="文档" r:id="rId15" imgW="549943" imgH="893503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42129157"/>
              </p:ext>
            </p:extLst>
          </p:nvPr>
        </p:nvGraphicFramePr>
        <p:xfrm>
          <a:off x="5247133" y="1616775"/>
          <a:ext cx="549275" cy="890587"/>
        </p:xfrm>
        <a:graphic>
          <a:graphicData uri="http://schemas.openxmlformats.org/presentationml/2006/ole">
            <p:oleObj spid="_x0000_s37023" name="文档" r:id="rId16" imgW="549943" imgH="895306" progId="Word.Document.12">
              <p:embed/>
            </p:oleObj>
          </a:graphicData>
        </a:graphic>
      </p:graphicFrame>
      <p:pic>
        <p:nvPicPr>
          <p:cNvPr id="22" name="图片 21" descr="A44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5872" y="2355726"/>
            <a:ext cx="2714600" cy="16170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18949185"/>
              </p:ext>
            </p:extLst>
          </p:nvPr>
        </p:nvGraphicFramePr>
        <p:xfrm>
          <a:off x="220771" y="3123089"/>
          <a:ext cx="6164263" cy="1760537"/>
        </p:xfrm>
        <a:graphic>
          <a:graphicData uri="http://schemas.openxmlformats.org/presentationml/2006/ole">
            <p:oleObj spid="_x0000_s37024" name="文档" r:id="rId18" imgW="6163629" imgH="1762096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82107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41410556"/>
              </p:ext>
            </p:extLst>
          </p:nvPr>
        </p:nvGraphicFramePr>
        <p:xfrm>
          <a:off x="200595" y="987574"/>
          <a:ext cx="9051925" cy="1157287"/>
        </p:xfrm>
        <a:graphic>
          <a:graphicData uri="http://schemas.openxmlformats.org/presentationml/2006/ole">
            <p:oleObj spid="_x0000_s38090" name="文档" r:id="rId15" imgW="9057754" imgH="1156299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00203253"/>
              </p:ext>
            </p:extLst>
          </p:nvPr>
        </p:nvGraphicFramePr>
        <p:xfrm>
          <a:off x="174625" y="1851025"/>
          <a:ext cx="9053513" cy="1150938"/>
        </p:xfrm>
        <a:graphic>
          <a:graphicData uri="http://schemas.openxmlformats.org/presentationml/2006/ole">
            <p:oleObj spid="_x0000_s38091" name="文档" r:id="rId16" imgW="9057754" imgH="1153783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07467851"/>
              </p:ext>
            </p:extLst>
          </p:nvPr>
        </p:nvGraphicFramePr>
        <p:xfrm>
          <a:off x="177735" y="2713038"/>
          <a:ext cx="9051925" cy="1150937"/>
        </p:xfrm>
        <a:graphic>
          <a:graphicData uri="http://schemas.openxmlformats.org/presentationml/2006/ole">
            <p:oleObj spid="_x0000_s38092" name="文档" r:id="rId17" imgW="9057754" imgH="1152345" progId="Word.Document.12">
              <p:embed/>
            </p:oleObj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58671755"/>
              </p:ext>
            </p:extLst>
          </p:nvPr>
        </p:nvGraphicFramePr>
        <p:xfrm>
          <a:off x="130175" y="3575051"/>
          <a:ext cx="9051925" cy="1150937"/>
        </p:xfrm>
        <a:graphic>
          <a:graphicData uri="http://schemas.openxmlformats.org/presentationml/2006/ole">
            <p:oleObj spid="_x0000_s38093" name="文档" r:id="rId18" imgW="9057754" imgH="1150548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107504" y="4428718"/>
            <a:ext cx="1425390" cy="61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en-US" altLang="zh-CN" sz="26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002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任意多边形 35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07716352"/>
              </p:ext>
            </p:extLst>
          </p:nvPr>
        </p:nvGraphicFramePr>
        <p:xfrm>
          <a:off x="179512" y="713308"/>
          <a:ext cx="8748713" cy="922338"/>
        </p:xfrm>
        <a:graphic>
          <a:graphicData uri="http://schemas.openxmlformats.org/presentationml/2006/ole">
            <p:oleObj spid="_x0000_s39235" name="文档" r:id="rId15" imgW="8752707" imgH="927340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64970588"/>
              </p:ext>
            </p:extLst>
          </p:nvPr>
        </p:nvGraphicFramePr>
        <p:xfrm>
          <a:off x="179512" y="1387351"/>
          <a:ext cx="6751638" cy="1006475"/>
        </p:xfrm>
        <a:graphic>
          <a:graphicData uri="http://schemas.openxmlformats.org/presentationml/2006/ole">
            <p:oleObj spid="_x0000_s39236" name="文档" r:id="rId16" imgW="6750230" imgH="1013863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12322190"/>
              </p:ext>
            </p:extLst>
          </p:nvPr>
        </p:nvGraphicFramePr>
        <p:xfrm>
          <a:off x="179512" y="2092062"/>
          <a:ext cx="7056438" cy="1104900"/>
        </p:xfrm>
        <a:graphic>
          <a:graphicData uri="http://schemas.openxmlformats.org/presentationml/2006/ole">
            <p:oleObj spid="_x0000_s39237" name="文档" r:id="rId17" imgW="7055046" imgH="1107932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8258390"/>
              </p:ext>
            </p:extLst>
          </p:nvPr>
        </p:nvGraphicFramePr>
        <p:xfrm>
          <a:off x="179512" y="2834367"/>
          <a:ext cx="4603750" cy="1120775"/>
        </p:xfrm>
        <a:graphic>
          <a:graphicData uri="http://schemas.openxmlformats.org/presentationml/2006/ole">
            <p:oleObj spid="_x0000_s39238" name="文档" r:id="rId18" imgW="4602533" imgH="1124270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64938191"/>
              </p:ext>
            </p:extLst>
          </p:nvPr>
        </p:nvGraphicFramePr>
        <p:xfrm>
          <a:off x="179512" y="3607540"/>
          <a:ext cx="5083175" cy="1150938"/>
        </p:xfrm>
        <a:graphic>
          <a:graphicData uri="http://schemas.openxmlformats.org/presentationml/2006/ole">
            <p:oleObj spid="_x0000_s39239" name="文档" r:id="rId19" imgW="5082653" imgH="1154198" progId="Word.Document.12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47057887"/>
              </p:ext>
            </p:extLst>
          </p:nvPr>
        </p:nvGraphicFramePr>
        <p:xfrm>
          <a:off x="182563" y="4365625"/>
          <a:ext cx="5083175" cy="1006475"/>
        </p:xfrm>
        <a:graphic>
          <a:graphicData uri="http://schemas.openxmlformats.org/presentationml/2006/ole">
            <p:oleObj spid="_x0000_s39240" name="文档" r:id="rId20" imgW="5082653" imgH="100744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87247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任意多边形 35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23477701"/>
              </p:ext>
            </p:extLst>
          </p:nvPr>
        </p:nvGraphicFramePr>
        <p:xfrm>
          <a:off x="189547" y="843558"/>
          <a:ext cx="8975725" cy="968375"/>
        </p:xfrm>
        <a:graphic>
          <a:graphicData uri="http://schemas.openxmlformats.org/presentationml/2006/ole">
            <p:oleObj spid="_x0000_s40173" name="文档" r:id="rId15" imgW="8981402" imgH="973707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07328384"/>
              </p:ext>
            </p:extLst>
          </p:nvPr>
        </p:nvGraphicFramePr>
        <p:xfrm>
          <a:off x="189547" y="1600349"/>
          <a:ext cx="8975725" cy="968375"/>
        </p:xfrm>
        <a:graphic>
          <a:graphicData uri="http://schemas.openxmlformats.org/presentationml/2006/ole">
            <p:oleObj spid="_x0000_s40174" name="文档" r:id="rId16" imgW="8981402" imgH="971550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24000540"/>
              </p:ext>
            </p:extLst>
          </p:nvPr>
        </p:nvGraphicFramePr>
        <p:xfrm>
          <a:off x="189547" y="2357140"/>
          <a:ext cx="8975725" cy="968375"/>
        </p:xfrm>
        <a:graphic>
          <a:graphicData uri="http://schemas.openxmlformats.org/presentationml/2006/ole">
            <p:oleObj spid="_x0000_s40175" name="文档" r:id="rId17" imgW="8981402" imgH="970112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62499834"/>
              </p:ext>
            </p:extLst>
          </p:nvPr>
        </p:nvGraphicFramePr>
        <p:xfrm>
          <a:off x="189547" y="3113931"/>
          <a:ext cx="8975725" cy="968375"/>
        </p:xfrm>
        <a:graphic>
          <a:graphicData uri="http://schemas.openxmlformats.org/presentationml/2006/ole">
            <p:oleObj spid="_x0000_s40176" name="文档" r:id="rId18" imgW="8981402" imgH="968315" progId="Word.Document.12">
              <p:embed/>
            </p:oleObj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40703302"/>
              </p:ext>
            </p:extLst>
          </p:nvPr>
        </p:nvGraphicFramePr>
        <p:xfrm>
          <a:off x="189547" y="3870722"/>
          <a:ext cx="8975725" cy="968375"/>
        </p:xfrm>
        <a:graphic>
          <a:graphicData uri="http://schemas.openxmlformats.org/presentationml/2006/ole">
            <p:oleObj spid="_x0000_s40177" name="文档" r:id="rId19" imgW="8981402" imgH="966877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84644" y="4443958"/>
            <a:ext cx="1330814" cy="58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4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en-US" altLang="zh-CN" sz="24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4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897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72356313"/>
              </p:ext>
            </p:extLst>
          </p:nvPr>
        </p:nvGraphicFramePr>
        <p:xfrm>
          <a:off x="278953" y="1091075"/>
          <a:ext cx="9045575" cy="1150938"/>
        </p:xfrm>
        <a:graphic>
          <a:graphicData uri="http://schemas.openxmlformats.org/presentationml/2006/ole">
            <p:oleObj spid="_x0000_s41099" name="文档" r:id="rId15" imgW="9049830" imgH="1148751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164272" y="1811155"/>
            <a:ext cx="3602268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的零点个数为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________.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9848911"/>
              </p:ext>
            </p:extLst>
          </p:nvPr>
        </p:nvGraphicFramePr>
        <p:xfrm>
          <a:off x="212725" y="2502024"/>
          <a:ext cx="6553200" cy="1143000"/>
        </p:xfrm>
        <a:graphic>
          <a:graphicData uri="http://schemas.openxmlformats.org/presentationml/2006/ole">
            <p:oleObj spid="_x0000_s41100" name="文档" r:id="rId16" imgW="6552297" imgH="1144335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3278001"/>
              </p:ext>
            </p:extLst>
          </p:nvPr>
        </p:nvGraphicFramePr>
        <p:xfrm>
          <a:off x="144463" y="3217987"/>
          <a:ext cx="8115300" cy="1128712"/>
        </p:xfrm>
        <a:graphic>
          <a:graphicData uri="http://schemas.openxmlformats.org/presentationml/2006/ole">
            <p:oleObj spid="_x0000_s41101" name="文档" r:id="rId17" imgW="8113807" imgH="1128837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115124" y="4043403"/>
            <a:ext cx="8099577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令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，得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sin 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ln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)|.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550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2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4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4615" y="1131590"/>
            <a:ext cx="8597865" cy="30931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在同一坐标系中作出两个函数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sin 2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与函数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ln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1)|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的大致图象如图所示</a:t>
            </a:r>
            <a:r>
              <a:rPr lang="en-US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观察图象可知，两函数图象有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个交点，</a:t>
            </a:r>
            <a:endParaRPr lang="en-US" altLang="zh-CN" sz="26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故函数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个零点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en-US" altLang="zh-CN" sz="26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en-US" altLang="zh-CN" sz="26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7" name="图片 16" descr="SXT245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294" y="3075806"/>
            <a:ext cx="3234162" cy="1399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58070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1520" y="851178"/>
            <a:ext cx="8597865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9.(2015·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浙江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sin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sin 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cos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的最小正周期是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，单调递减区间是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________.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25681878"/>
              </p:ext>
            </p:extLst>
          </p:nvPr>
        </p:nvGraphicFramePr>
        <p:xfrm>
          <a:off x="250825" y="2209354"/>
          <a:ext cx="5570538" cy="1143000"/>
        </p:xfrm>
        <a:graphic>
          <a:graphicData uri="http://schemas.openxmlformats.org/presentationml/2006/ole">
            <p:oleObj spid="_x0000_s42106" name="文档" r:id="rId15" imgW="5569470" imgH="1144335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90265621"/>
              </p:ext>
            </p:extLst>
          </p:nvPr>
        </p:nvGraphicFramePr>
        <p:xfrm>
          <a:off x="164272" y="3156942"/>
          <a:ext cx="5570538" cy="1143000"/>
        </p:xfrm>
        <a:graphic>
          <a:graphicData uri="http://schemas.openxmlformats.org/presentationml/2006/ole">
            <p:oleObj spid="_x0000_s42107" name="文档" r:id="rId16" imgW="5569470" imgH="1145777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79200274"/>
              </p:ext>
            </p:extLst>
          </p:nvPr>
        </p:nvGraphicFramePr>
        <p:xfrm>
          <a:off x="153224" y="4051201"/>
          <a:ext cx="8458200" cy="1112837"/>
        </p:xfrm>
        <a:graphic>
          <a:graphicData uri="http://schemas.openxmlformats.org/presentationml/2006/ole">
            <p:oleObj spid="_x0000_s42108" name="文档" r:id="rId17" imgW="8456771" imgH="1113699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7286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06056593"/>
              </p:ext>
            </p:extLst>
          </p:nvPr>
        </p:nvGraphicFramePr>
        <p:xfrm>
          <a:off x="279400" y="1347614"/>
          <a:ext cx="9045575" cy="1150937"/>
        </p:xfrm>
        <a:graphic>
          <a:graphicData uri="http://schemas.openxmlformats.org/presentationml/2006/ole">
            <p:oleObj spid="_x0000_s43125" name="文档" r:id="rId15" imgW="9049830" imgH="1147673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31592357"/>
              </p:ext>
            </p:extLst>
          </p:nvPr>
        </p:nvGraphicFramePr>
        <p:xfrm>
          <a:off x="250825" y="2398539"/>
          <a:ext cx="9045575" cy="1143000"/>
        </p:xfrm>
        <a:graphic>
          <a:graphicData uri="http://schemas.openxmlformats.org/presentationml/2006/ole">
            <p:oleObj spid="_x0000_s43126" name="文档" r:id="rId16" imgW="9049830" imgH="1145875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45726757"/>
              </p:ext>
            </p:extLst>
          </p:nvPr>
        </p:nvGraphicFramePr>
        <p:xfrm>
          <a:off x="222250" y="3449464"/>
          <a:ext cx="9045575" cy="1143000"/>
        </p:xfrm>
        <a:graphic>
          <a:graphicData uri="http://schemas.openxmlformats.org/presentationml/2006/ole">
            <p:oleObj spid="_x0000_s43127" name="文档" r:id="rId17" imgW="9049830" imgH="114443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9556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6609" y="168999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题型一　三角函数的图象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855276"/>
            <a:ext cx="8262379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例</a:t>
            </a:r>
            <a:r>
              <a:rPr lang="en-US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Courier New"/>
              </a:rPr>
              <a:t>1</a:t>
            </a: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(1)(2015·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课标全国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cos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的部分图象如图所示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则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的单调递减区间为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" name="图片 7" descr="SXT1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27978" y="796805"/>
            <a:ext cx="2467818" cy="19424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70448172"/>
              </p:ext>
            </p:extLst>
          </p:nvPr>
        </p:nvGraphicFramePr>
        <p:xfrm>
          <a:off x="320227" y="2784252"/>
          <a:ext cx="3673475" cy="1081087"/>
        </p:xfrm>
        <a:graphic>
          <a:graphicData uri="http://schemas.openxmlformats.org/presentationml/2006/ole">
            <p:oleObj spid="_x0000_s1562" name="文档" r:id="rId4" imgW="3673245" imgH="1083525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25669884"/>
              </p:ext>
            </p:extLst>
          </p:nvPr>
        </p:nvGraphicFramePr>
        <p:xfrm>
          <a:off x="4425750" y="2793578"/>
          <a:ext cx="4441825" cy="1082675"/>
        </p:xfrm>
        <a:graphic>
          <a:graphicData uri="http://schemas.openxmlformats.org/presentationml/2006/ole">
            <p:oleObj spid="_x0000_s1563" name="文档" r:id="rId5" imgW="4442733" imgH="1083525" progId="Word.Document.12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3653193"/>
              </p:ext>
            </p:extLst>
          </p:nvPr>
        </p:nvGraphicFramePr>
        <p:xfrm>
          <a:off x="321294" y="3865339"/>
          <a:ext cx="4441825" cy="1082675"/>
        </p:xfrm>
        <a:graphic>
          <a:graphicData uri="http://schemas.openxmlformats.org/presentationml/2006/ole">
            <p:oleObj spid="_x0000_s1564" name="文档" r:id="rId6" imgW="4442733" imgH="1086049" progId="Word.Document.12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69124485"/>
              </p:ext>
            </p:extLst>
          </p:nvPr>
        </p:nvGraphicFramePr>
        <p:xfrm>
          <a:off x="4450490" y="3801690"/>
          <a:ext cx="4441825" cy="1082675"/>
        </p:xfrm>
        <a:graphic>
          <a:graphicData uri="http://schemas.openxmlformats.org/presentationml/2006/ole">
            <p:oleObj spid="_x0000_s1565" name="文档" r:id="rId7" imgW="4442733" imgH="108749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5548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任意多边形 34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264" y="771550"/>
            <a:ext cx="8770682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10.(2015·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湖北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某同学用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五点法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画函数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sin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	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某一个周期内的图象时，列表并填入了部分数据，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如表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600" kern="100" dirty="0">
                <a:latin typeface="宋体"/>
                <a:ea typeface="Times New Roman"/>
                <a:cs typeface="Courier New"/>
              </a:rPr>
              <a:t> 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75179887"/>
              </p:ext>
            </p:extLst>
          </p:nvPr>
        </p:nvGraphicFramePr>
        <p:xfrm>
          <a:off x="222826" y="1358459"/>
          <a:ext cx="2454275" cy="1042987"/>
        </p:xfrm>
        <a:graphic>
          <a:graphicData uri="http://schemas.openxmlformats.org/presentationml/2006/ole">
            <p:oleObj spid="_x0000_s44113" name="文档" r:id="rId15" imgW="2454228" imgH="1045305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8812229"/>
              </p:ext>
            </p:extLst>
          </p:nvPr>
        </p:nvGraphicFramePr>
        <p:xfrm>
          <a:off x="1281853" y="2211710"/>
          <a:ext cx="7673975" cy="3276600"/>
        </p:xfrm>
        <a:graphic>
          <a:graphicData uri="http://schemas.openxmlformats.org/presentationml/2006/ole">
            <p:oleObj spid="_x0000_s44114" name="文档" r:id="rId16" imgW="7678355" imgH="3283430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24798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3528" y="1419622"/>
            <a:ext cx="842845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请将上表数据补充完整，填写在答题卡上相应位置，并直接写出函数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的解析式；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54165514"/>
              </p:ext>
            </p:extLst>
          </p:nvPr>
        </p:nvGraphicFramePr>
        <p:xfrm>
          <a:off x="422101" y="2715766"/>
          <a:ext cx="8435975" cy="862013"/>
        </p:xfrm>
        <a:graphic>
          <a:graphicData uri="http://schemas.openxmlformats.org/presentationml/2006/ole">
            <p:oleObj spid="_x0000_s45095" name="文档" r:id="rId15" imgW="8433738" imgH="861765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306342" y="3644250"/>
            <a:ext cx="285206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</a:rPr>
              <a:t>数据补全如下表：</a:t>
            </a:r>
            <a:endParaRPr lang="zh-CN" altLang="zh-CN" sz="2600" kern="1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246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48341651"/>
              </p:ext>
            </p:extLst>
          </p:nvPr>
        </p:nvGraphicFramePr>
        <p:xfrm>
          <a:off x="1414934" y="1046460"/>
          <a:ext cx="5821362" cy="2965450"/>
        </p:xfrm>
        <a:graphic>
          <a:graphicData uri="http://schemas.openxmlformats.org/presentationml/2006/ole">
            <p:oleObj spid="_x0000_s46150" name="文档" r:id="rId15" imgW="5819585" imgH="2967341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61428483"/>
              </p:ext>
            </p:extLst>
          </p:nvPr>
        </p:nvGraphicFramePr>
        <p:xfrm>
          <a:off x="531352" y="3795886"/>
          <a:ext cx="5181600" cy="998537"/>
        </p:xfrm>
        <a:graphic>
          <a:graphicData uri="http://schemas.openxmlformats.org/presentationml/2006/ole">
            <p:oleObj spid="_x0000_s46151" name="文档" r:id="rId16" imgW="5181629" imgH="100780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9241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31496" y="1051393"/>
            <a:ext cx="8683844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图象上所有点向左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平行移动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个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单位长度，得到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的图象，求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的图象离原点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最近的对称中心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11890442"/>
              </p:ext>
            </p:extLst>
          </p:nvPr>
        </p:nvGraphicFramePr>
        <p:xfrm>
          <a:off x="5956974" y="1051393"/>
          <a:ext cx="350838" cy="990600"/>
        </p:xfrm>
        <a:graphic>
          <a:graphicData uri="http://schemas.openxmlformats.org/presentationml/2006/ole">
            <p:oleObj spid="_x0000_s47199" name="文档" r:id="rId15" imgW="351632" imgH="991940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66162335"/>
              </p:ext>
            </p:extLst>
          </p:nvPr>
        </p:nvGraphicFramePr>
        <p:xfrm>
          <a:off x="269596" y="2371979"/>
          <a:ext cx="5365750" cy="1052512"/>
        </p:xfrm>
        <a:graphic>
          <a:graphicData uri="http://schemas.openxmlformats.org/presentationml/2006/ole">
            <p:oleObj spid="_x0000_s47200" name="文档" r:id="rId16" imgW="5364463" imgH="1059727" progId="Word.Document.12">
              <p:embed/>
            </p:oleObj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41040414"/>
              </p:ext>
            </p:extLst>
          </p:nvPr>
        </p:nvGraphicFramePr>
        <p:xfrm>
          <a:off x="231496" y="3236075"/>
          <a:ext cx="8313738" cy="1052513"/>
        </p:xfrm>
        <a:graphic>
          <a:graphicData uri="http://schemas.openxmlformats.org/presentationml/2006/ole">
            <p:oleObj spid="_x0000_s47201" name="文档" r:id="rId17" imgW="8311740" imgH="1052788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131100" y="4115411"/>
            <a:ext cx="6110968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sin 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的对称中心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600" kern="100" dirty="0" err="1">
                <a:latin typeface="宋体"/>
                <a:ea typeface="华文细黑"/>
                <a:cs typeface="Times New Roman"/>
              </a:rPr>
              <a:t>∈</a:t>
            </a:r>
            <a:r>
              <a:rPr lang="en-US" altLang="zh-CN" sz="2600" b="1" kern="100" dirty="0" err="1">
                <a:latin typeface="Times New Roman"/>
                <a:ea typeface="华文细黑"/>
                <a:cs typeface="Courier New"/>
              </a:rPr>
              <a:t>Z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006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01861606"/>
              </p:ext>
            </p:extLst>
          </p:nvPr>
        </p:nvGraphicFramePr>
        <p:xfrm>
          <a:off x="467544" y="1347614"/>
          <a:ext cx="8313738" cy="1052513"/>
        </p:xfrm>
        <a:graphic>
          <a:graphicData uri="http://schemas.openxmlformats.org/presentationml/2006/ole">
            <p:oleObj spid="_x0000_s48212" name="文档" r:id="rId15" imgW="8311740" imgH="1053869" progId="Word.Document.12">
              <p:embed/>
            </p:oleObj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99569642"/>
              </p:ext>
            </p:extLst>
          </p:nvPr>
        </p:nvGraphicFramePr>
        <p:xfrm>
          <a:off x="434727" y="2263765"/>
          <a:ext cx="8313737" cy="1050925"/>
        </p:xfrm>
        <a:graphic>
          <a:graphicData uri="http://schemas.openxmlformats.org/presentationml/2006/ole">
            <p:oleObj spid="_x0000_s48213" name="文档" r:id="rId16" imgW="8311740" imgH="1055311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2202909"/>
              </p:ext>
            </p:extLst>
          </p:nvPr>
        </p:nvGraphicFramePr>
        <p:xfrm>
          <a:off x="410776" y="3321025"/>
          <a:ext cx="8313737" cy="1050925"/>
        </p:xfrm>
        <a:graphic>
          <a:graphicData uri="http://schemas.openxmlformats.org/presentationml/2006/ole">
            <p:oleObj spid="_x0000_s48214" name="文档" r:id="rId17" imgW="8311740" imgH="1056753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87025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任意多边形 32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2966" y="942856"/>
            <a:ext cx="8770682" cy="30931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11.(2014·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重庆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已知函数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sin(</a:t>
            </a:r>
            <a:r>
              <a:rPr lang="en-US" altLang="zh-CN" sz="2600" i="1" kern="100" dirty="0" err="1" smtClean="0">
                <a:latin typeface="Times New Roman"/>
                <a:ea typeface="华文细黑"/>
                <a:cs typeface="Courier New"/>
              </a:rPr>
              <a:t>ωx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ω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600" kern="100" dirty="0" smtClean="0">
                <a:latin typeface="宋体"/>
                <a:ea typeface="华文细黑"/>
                <a:cs typeface="Times New Roman"/>
              </a:rPr>
              <a:t>≤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&lt;   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的图象关于直线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对称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，且图象上相邻两个最高点的距离为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π.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ω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φ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的值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的图象上相邻两个最高点的距离为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π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17766372"/>
              </p:ext>
            </p:extLst>
          </p:nvPr>
        </p:nvGraphicFramePr>
        <p:xfrm>
          <a:off x="4363596" y="1051962"/>
          <a:ext cx="563563" cy="669925"/>
        </p:xfrm>
        <a:graphic>
          <a:graphicData uri="http://schemas.openxmlformats.org/presentationml/2006/ole">
            <p:oleObj spid="_x0000_s49286" name="文档" r:id="rId15" imgW="565059" imgH="671389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04888468"/>
              </p:ext>
            </p:extLst>
          </p:nvPr>
        </p:nvGraphicFramePr>
        <p:xfrm>
          <a:off x="8681867" y="915566"/>
          <a:ext cx="563562" cy="784225"/>
        </p:xfrm>
        <a:graphic>
          <a:graphicData uri="http://schemas.openxmlformats.org/presentationml/2006/ole">
            <p:oleObj spid="_x0000_s49287" name="文档" r:id="rId16" imgW="565059" imgH="793624" progId="Word.Document.12">
              <p:embed/>
            </p:oleObj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67008274"/>
              </p:ext>
            </p:extLst>
          </p:nvPr>
        </p:nvGraphicFramePr>
        <p:xfrm>
          <a:off x="7675274" y="955512"/>
          <a:ext cx="563562" cy="784225"/>
        </p:xfrm>
        <a:graphic>
          <a:graphicData uri="http://schemas.openxmlformats.org/presentationml/2006/ole">
            <p:oleObj spid="_x0000_s49288" name="文档" r:id="rId17" imgW="565059" imgH="793624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12085239"/>
              </p:ext>
            </p:extLst>
          </p:nvPr>
        </p:nvGraphicFramePr>
        <p:xfrm>
          <a:off x="3131840" y="1552590"/>
          <a:ext cx="565150" cy="792163"/>
        </p:xfrm>
        <a:graphic>
          <a:graphicData uri="http://schemas.openxmlformats.org/presentationml/2006/ole">
            <p:oleObj spid="_x0000_s49289" name="文档" r:id="rId18" imgW="565059" imgH="795066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81317860"/>
              </p:ext>
            </p:extLst>
          </p:nvPr>
        </p:nvGraphicFramePr>
        <p:xfrm>
          <a:off x="250914" y="3941092"/>
          <a:ext cx="7080250" cy="1150938"/>
        </p:xfrm>
        <a:graphic>
          <a:graphicData uri="http://schemas.openxmlformats.org/presentationml/2006/ole">
            <p:oleObj spid="_x0000_s49290" name="文档" r:id="rId19" imgW="7077719" imgH="115190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63002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任意多边形 1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9614307"/>
              </p:ext>
            </p:extLst>
          </p:nvPr>
        </p:nvGraphicFramePr>
        <p:xfrm>
          <a:off x="593927" y="1059582"/>
          <a:ext cx="7080250" cy="1150937"/>
        </p:xfrm>
        <a:graphic>
          <a:graphicData uri="http://schemas.openxmlformats.org/presentationml/2006/ole">
            <p:oleObj spid="_x0000_s50283" name="文档" r:id="rId15" imgW="7077719" imgH="1153706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15323269"/>
              </p:ext>
            </p:extLst>
          </p:nvPr>
        </p:nvGraphicFramePr>
        <p:xfrm>
          <a:off x="575802" y="1924869"/>
          <a:ext cx="7080250" cy="1150937"/>
        </p:xfrm>
        <a:graphic>
          <a:graphicData uri="http://schemas.openxmlformats.org/presentationml/2006/ole">
            <p:oleObj spid="_x0000_s50284" name="文档" r:id="rId16" imgW="7077719" imgH="1155508" progId="Word.Document.12">
              <p:embed/>
            </p:oleObj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13800295"/>
              </p:ext>
            </p:extLst>
          </p:nvPr>
        </p:nvGraphicFramePr>
        <p:xfrm>
          <a:off x="557677" y="2790156"/>
          <a:ext cx="7080250" cy="1150937"/>
        </p:xfrm>
        <a:graphic>
          <a:graphicData uri="http://schemas.openxmlformats.org/presentationml/2006/ole">
            <p:oleObj spid="_x0000_s50285" name="文档" r:id="rId17" imgW="7077719" imgH="1156950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75558247"/>
              </p:ext>
            </p:extLst>
          </p:nvPr>
        </p:nvGraphicFramePr>
        <p:xfrm>
          <a:off x="539552" y="3655443"/>
          <a:ext cx="7080250" cy="1150937"/>
        </p:xfrm>
        <a:graphic>
          <a:graphicData uri="http://schemas.openxmlformats.org/presentationml/2006/ole">
            <p:oleObj spid="_x0000_s50286" name="文档" r:id="rId18" imgW="7077719" imgH="1160193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83932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任意多边形 1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17901461"/>
              </p:ext>
            </p:extLst>
          </p:nvPr>
        </p:nvGraphicFramePr>
        <p:xfrm>
          <a:off x="335589" y="771550"/>
          <a:ext cx="7080250" cy="1150937"/>
        </p:xfrm>
        <a:graphic>
          <a:graphicData uri="http://schemas.openxmlformats.org/presentationml/2006/ole">
            <p:oleObj spid="_x0000_s51346" name="文档" r:id="rId15" imgW="7077719" imgH="1155508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63643596"/>
              </p:ext>
            </p:extLst>
          </p:nvPr>
        </p:nvGraphicFramePr>
        <p:xfrm>
          <a:off x="335589" y="1659697"/>
          <a:ext cx="7080250" cy="1150937"/>
        </p:xfrm>
        <a:graphic>
          <a:graphicData uri="http://schemas.openxmlformats.org/presentationml/2006/ole">
            <p:oleObj spid="_x0000_s51347" name="文档" r:id="rId16" imgW="7077719" imgH="1156950" progId="Word.Document.12">
              <p:embed/>
            </p:oleObj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80813312"/>
              </p:ext>
            </p:extLst>
          </p:nvPr>
        </p:nvGraphicFramePr>
        <p:xfrm>
          <a:off x="335589" y="2499742"/>
          <a:ext cx="7080250" cy="1150937"/>
        </p:xfrm>
        <a:graphic>
          <a:graphicData uri="http://schemas.openxmlformats.org/presentationml/2006/ole">
            <p:oleObj spid="_x0000_s51348" name="文档" r:id="rId17" imgW="7077719" imgH="1158752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40097336"/>
              </p:ext>
            </p:extLst>
          </p:nvPr>
        </p:nvGraphicFramePr>
        <p:xfrm>
          <a:off x="335589" y="3315736"/>
          <a:ext cx="7080250" cy="1158875"/>
        </p:xfrm>
        <a:graphic>
          <a:graphicData uri="http://schemas.openxmlformats.org/presentationml/2006/ole">
            <p:oleObj spid="_x0000_s51349" name="文档" r:id="rId18" imgW="7077719" imgH="1160193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82490486"/>
              </p:ext>
            </p:extLst>
          </p:nvPr>
        </p:nvGraphicFramePr>
        <p:xfrm>
          <a:off x="315908" y="4155926"/>
          <a:ext cx="7080250" cy="1150938"/>
        </p:xfrm>
        <a:graphic>
          <a:graphicData uri="http://schemas.openxmlformats.org/presentationml/2006/ole">
            <p:oleObj spid="_x0000_s51350" name="文档" r:id="rId19" imgW="7077719" imgH="1156950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09050412"/>
              </p:ext>
            </p:extLst>
          </p:nvPr>
        </p:nvGraphicFramePr>
        <p:xfrm>
          <a:off x="5424825" y="4114398"/>
          <a:ext cx="3170237" cy="1149350"/>
        </p:xfrm>
        <a:graphic>
          <a:graphicData uri="http://schemas.openxmlformats.org/presentationml/2006/ole">
            <p:oleObj spid="_x0000_s51351" name="文档" r:id="rId20" imgW="3170450" imgH="115239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5484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任意多边形 1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80450018"/>
              </p:ext>
            </p:extLst>
          </p:nvPr>
        </p:nvGraphicFramePr>
        <p:xfrm>
          <a:off x="467544" y="987574"/>
          <a:ext cx="7080250" cy="1150937"/>
        </p:xfrm>
        <a:graphic>
          <a:graphicData uri="http://schemas.openxmlformats.org/presentationml/2006/ole">
            <p:oleObj spid="_x0000_s52319" name="文档" r:id="rId15" imgW="7077719" imgH="1160193" progId="Word.Document.12">
              <p:embed/>
            </p:oleObj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03731329"/>
              </p:ext>
            </p:extLst>
          </p:nvPr>
        </p:nvGraphicFramePr>
        <p:xfrm>
          <a:off x="467544" y="1852861"/>
          <a:ext cx="7080250" cy="1150937"/>
        </p:xfrm>
        <a:graphic>
          <a:graphicData uri="http://schemas.openxmlformats.org/presentationml/2006/ole">
            <p:oleObj spid="_x0000_s52320" name="文档" r:id="rId16" imgW="7077719" imgH="1161995" progId="Word.Document.12">
              <p:embed/>
            </p:oleObj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45848910"/>
              </p:ext>
            </p:extLst>
          </p:nvPr>
        </p:nvGraphicFramePr>
        <p:xfrm>
          <a:off x="467544" y="2781027"/>
          <a:ext cx="7078662" cy="1158875"/>
        </p:xfrm>
        <a:graphic>
          <a:graphicData uri="http://schemas.openxmlformats.org/presentationml/2006/ole">
            <p:oleObj spid="_x0000_s52321" name="文档" r:id="rId17" imgW="7077719" imgH="1163437" progId="Word.Document.12">
              <p:embed/>
            </p:oleObj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30480978"/>
              </p:ext>
            </p:extLst>
          </p:nvPr>
        </p:nvGraphicFramePr>
        <p:xfrm>
          <a:off x="467544" y="3789139"/>
          <a:ext cx="7078662" cy="1158875"/>
        </p:xfrm>
        <a:graphic>
          <a:graphicData uri="http://schemas.openxmlformats.org/presentationml/2006/ole">
            <p:oleObj spid="_x0000_s52322" name="文档" r:id="rId18" imgW="7077719" imgH="1164879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135347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任意多边形 32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kern="1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31179135"/>
              </p:ext>
            </p:extLst>
          </p:nvPr>
        </p:nvGraphicFramePr>
        <p:xfrm>
          <a:off x="281447" y="748690"/>
          <a:ext cx="8215312" cy="1119187"/>
        </p:xfrm>
        <a:graphic>
          <a:graphicData uri="http://schemas.openxmlformats.org/presentationml/2006/ole">
            <p:oleObj spid="_x0000_s53339" name="文档" r:id="rId15" imgW="8212773" imgH="1121268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09992" y="1379107"/>
            <a:ext cx="5035353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的最小正周期和最大值；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66657867"/>
              </p:ext>
            </p:extLst>
          </p:nvPr>
        </p:nvGraphicFramePr>
        <p:xfrm>
          <a:off x="329111" y="2013387"/>
          <a:ext cx="8215312" cy="1119187"/>
        </p:xfrm>
        <a:graphic>
          <a:graphicData uri="http://schemas.openxmlformats.org/presentationml/2006/ole">
            <p:oleObj spid="_x0000_s53340" name="文档" r:id="rId16" imgW="8212773" imgH="1121989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28453973"/>
              </p:ext>
            </p:extLst>
          </p:nvPr>
        </p:nvGraphicFramePr>
        <p:xfrm>
          <a:off x="251520" y="2787774"/>
          <a:ext cx="8213725" cy="1119188"/>
        </p:xfrm>
        <a:graphic>
          <a:graphicData uri="http://schemas.openxmlformats.org/presentationml/2006/ole">
            <p:oleObj spid="_x0000_s53341" name="文档" r:id="rId17" imgW="8212773" imgH="1123791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0240680"/>
              </p:ext>
            </p:extLst>
          </p:nvPr>
        </p:nvGraphicFramePr>
        <p:xfrm>
          <a:off x="243900" y="3572242"/>
          <a:ext cx="8213725" cy="1119188"/>
        </p:xfrm>
        <a:graphic>
          <a:graphicData uri="http://schemas.openxmlformats.org/presentationml/2006/ole">
            <p:oleObj spid="_x0000_s53342" name="文档" r:id="rId18" imgW="8212773" imgH="1125233" progId="Word.Document.12">
              <p:embed/>
            </p:oleObj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41788514"/>
              </p:ext>
            </p:extLst>
          </p:nvPr>
        </p:nvGraphicFramePr>
        <p:xfrm>
          <a:off x="295855" y="4227934"/>
          <a:ext cx="8213725" cy="1119188"/>
        </p:xfrm>
        <a:graphic>
          <a:graphicData uri="http://schemas.openxmlformats.org/presentationml/2006/ole">
            <p:oleObj spid="_x0000_s53343" name="文档" r:id="rId19" imgW="8212773" imgH="112667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23519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54404083"/>
              </p:ext>
            </p:extLst>
          </p:nvPr>
        </p:nvGraphicFramePr>
        <p:xfrm>
          <a:off x="470917" y="663004"/>
          <a:ext cx="6088063" cy="1158875"/>
        </p:xfrm>
        <a:graphic>
          <a:graphicData uri="http://schemas.openxmlformats.org/presentationml/2006/ole">
            <p:oleObj spid="_x0000_s2583" name="文档" r:id="rId3" imgW="6087694" imgH="1159473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45182615"/>
              </p:ext>
            </p:extLst>
          </p:nvPr>
        </p:nvGraphicFramePr>
        <p:xfrm>
          <a:off x="470917" y="1635646"/>
          <a:ext cx="6088063" cy="1158875"/>
        </p:xfrm>
        <a:graphic>
          <a:graphicData uri="http://schemas.openxmlformats.org/presentationml/2006/ole">
            <p:oleObj spid="_x0000_s2584" name="文档" r:id="rId4" imgW="6087694" imgH="1160193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4945301"/>
              </p:ext>
            </p:extLst>
          </p:nvPr>
        </p:nvGraphicFramePr>
        <p:xfrm>
          <a:off x="482352" y="2554809"/>
          <a:ext cx="7894637" cy="1157287"/>
        </p:xfrm>
        <a:graphic>
          <a:graphicData uri="http://schemas.openxmlformats.org/presentationml/2006/ole">
            <p:oleObj spid="_x0000_s2585" name="文档" r:id="rId5" imgW="7892842" imgH="1159473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43943605"/>
              </p:ext>
            </p:extLst>
          </p:nvPr>
        </p:nvGraphicFramePr>
        <p:xfrm>
          <a:off x="463307" y="3473972"/>
          <a:ext cx="7894637" cy="1157287"/>
        </p:xfrm>
        <a:graphic>
          <a:graphicData uri="http://schemas.openxmlformats.org/presentationml/2006/ole">
            <p:oleObj spid="_x0000_s2586" name="文档" r:id="rId6" imgW="7892842" imgH="1160193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98409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任意多边形 33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kern="1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35117520"/>
              </p:ext>
            </p:extLst>
          </p:nvPr>
        </p:nvGraphicFramePr>
        <p:xfrm>
          <a:off x="235585" y="771550"/>
          <a:ext cx="8215312" cy="1119188"/>
        </p:xfrm>
        <a:graphic>
          <a:graphicData uri="http://schemas.openxmlformats.org/presentationml/2006/ole">
            <p:oleObj spid="_x0000_s54350" name="文档" r:id="rId15" imgW="8212773" imgH="1121989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08625885"/>
              </p:ext>
            </p:extLst>
          </p:nvPr>
        </p:nvGraphicFramePr>
        <p:xfrm>
          <a:off x="235585" y="1563638"/>
          <a:ext cx="8215312" cy="1119188"/>
        </p:xfrm>
        <a:graphic>
          <a:graphicData uri="http://schemas.openxmlformats.org/presentationml/2006/ole">
            <p:oleObj spid="_x0000_s54351" name="文档" r:id="rId16" imgW="8212773" imgH="1123791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66423269"/>
              </p:ext>
            </p:extLst>
          </p:nvPr>
        </p:nvGraphicFramePr>
        <p:xfrm>
          <a:off x="235585" y="2306578"/>
          <a:ext cx="8215312" cy="1119188"/>
        </p:xfrm>
        <a:graphic>
          <a:graphicData uri="http://schemas.openxmlformats.org/presentationml/2006/ole">
            <p:oleObj spid="_x0000_s54352" name="文档" r:id="rId17" imgW="8212773" imgH="1125233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22244774"/>
              </p:ext>
            </p:extLst>
          </p:nvPr>
        </p:nvGraphicFramePr>
        <p:xfrm>
          <a:off x="235585" y="3108746"/>
          <a:ext cx="8215312" cy="1119188"/>
        </p:xfrm>
        <a:graphic>
          <a:graphicData uri="http://schemas.openxmlformats.org/presentationml/2006/ole">
            <p:oleObj spid="_x0000_s54353" name="文档" r:id="rId18" imgW="8212773" imgH="1126674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14694650"/>
              </p:ext>
            </p:extLst>
          </p:nvPr>
        </p:nvGraphicFramePr>
        <p:xfrm>
          <a:off x="235585" y="3856846"/>
          <a:ext cx="9029700" cy="1096963"/>
        </p:xfrm>
        <a:graphic>
          <a:graphicData uri="http://schemas.openxmlformats.org/presentationml/2006/ole">
            <p:oleObj spid="_x0000_s54354" name="文档" r:id="rId19" imgW="9034704" imgH="1095555" progId="Word.Document.12">
              <p:embed/>
            </p:oleObj>
          </a:graphicData>
        </a:graphic>
      </p:graphicFrame>
      <p:pic>
        <p:nvPicPr>
          <p:cNvPr id="25" name="图片 24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16416" y="4484813"/>
            <a:ext cx="762896" cy="6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602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85418336"/>
              </p:ext>
            </p:extLst>
          </p:nvPr>
        </p:nvGraphicFramePr>
        <p:xfrm>
          <a:off x="467544" y="694383"/>
          <a:ext cx="7894637" cy="1157287"/>
        </p:xfrm>
        <a:graphic>
          <a:graphicData uri="http://schemas.openxmlformats.org/presentationml/2006/ole">
            <p:oleObj spid="_x0000_s3470" name="文档" r:id="rId3" imgW="7892842" imgH="1161995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58343843"/>
              </p:ext>
            </p:extLst>
          </p:nvPr>
        </p:nvGraphicFramePr>
        <p:xfrm>
          <a:off x="465138" y="1706563"/>
          <a:ext cx="7894637" cy="1158875"/>
        </p:xfrm>
        <a:graphic>
          <a:graphicData uri="http://schemas.openxmlformats.org/presentationml/2006/ole">
            <p:oleObj spid="_x0000_s3471" name="文档" r:id="rId4" imgW="7892842" imgH="1163437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65846600"/>
              </p:ext>
            </p:extLst>
          </p:nvPr>
        </p:nvGraphicFramePr>
        <p:xfrm>
          <a:off x="462732" y="2643758"/>
          <a:ext cx="7894637" cy="1158875"/>
        </p:xfrm>
        <a:graphic>
          <a:graphicData uri="http://schemas.openxmlformats.org/presentationml/2006/ole">
            <p:oleObj spid="_x0000_s3472" name="文档" r:id="rId5" imgW="7892842" imgH="1164879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395536" y="3651870"/>
            <a:ext cx="1425390" cy="61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en-US" altLang="zh-CN" sz="26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193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0011" y="-20538"/>
            <a:ext cx="8428453" cy="11467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(2)(2014·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湖北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某实验室一天的温度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单位：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随时间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t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单位：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h)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的变化近似满足函数关系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02599819"/>
              </p:ext>
            </p:extLst>
          </p:nvPr>
        </p:nvGraphicFramePr>
        <p:xfrm>
          <a:off x="293505" y="1058615"/>
          <a:ext cx="6088063" cy="1081087"/>
        </p:xfrm>
        <a:graphic>
          <a:graphicData uri="http://schemas.openxmlformats.org/presentationml/2006/ole">
            <p:oleObj spid="_x0000_s4622" name="文档" r:id="rId3" imgW="6087694" imgH="1083063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299830" y="1643266"/>
            <a:ext cx="5352747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求实验室这一天上午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时的温度；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45788982"/>
              </p:ext>
            </p:extLst>
          </p:nvPr>
        </p:nvGraphicFramePr>
        <p:xfrm>
          <a:off x="405293" y="2211710"/>
          <a:ext cx="6088063" cy="1081087"/>
        </p:xfrm>
        <a:graphic>
          <a:graphicData uri="http://schemas.openxmlformats.org/presentationml/2006/ole">
            <p:oleObj spid="_x0000_s4623" name="文档" r:id="rId4" imgW="6087694" imgH="1083784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81698425"/>
              </p:ext>
            </p:extLst>
          </p:nvPr>
        </p:nvGraphicFramePr>
        <p:xfrm>
          <a:off x="317207" y="2954650"/>
          <a:ext cx="6088063" cy="1081087"/>
        </p:xfrm>
        <a:graphic>
          <a:graphicData uri="http://schemas.openxmlformats.org/presentationml/2006/ole">
            <p:oleObj spid="_x0000_s4624" name="文档" r:id="rId5" imgW="6087694" imgH="1085586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37358866"/>
              </p:ext>
            </p:extLst>
          </p:nvPr>
        </p:nvGraphicFramePr>
        <p:xfrm>
          <a:off x="284137" y="3794919"/>
          <a:ext cx="6088063" cy="1081087"/>
        </p:xfrm>
        <a:graphic>
          <a:graphicData uri="http://schemas.openxmlformats.org/presentationml/2006/ole">
            <p:oleObj spid="_x0000_s4625" name="文档" r:id="rId6" imgW="6087694" imgH="1087028" progId="Word.Document.12">
              <p:embed/>
            </p:oleObj>
          </a:graphicData>
        </a:graphic>
      </p:graphicFrame>
      <p:sp>
        <p:nvSpPr>
          <p:cNvPr id="10" name="矩形 9"/>
          <p:cNvSpPr/>
          <p:nvPr/>
        </p:nvSpPr>
        <p:spPr>
          <a:xfrm>
            <a:off x="259140" y="4451578"/>
            <a:ext cx="476925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故实验室上午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时的温度为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209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6013" y="498758"/>
            <a:ext cx="8597865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求实验室这一天的最大温差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23269379"/>
              </p:ext>
            </p:extLst>
          </p:nvPr>
        </p:nvGraphicFramePr>
        <p:xfrm>
          <a:off x="413633" y="1195978"/>
          <a:ext cx="6088062" cy="1081087"/>
        </p:xfrm>
        <a:graphic>
          <a:graphicData uri="http://schemas.openxmlformats.org/presentationml/2006/ole">
            <p:oleObj spid="_x0000_s5632" name="文档" r:id="rId3" imgW="6087694" imgH="1083784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76518731"/>
              </p:ext>
            </p:extLst>
          </p:nvPr>
        </p:nvGraphicFramePr>
        <p:xfrm>
          <a:off x="380296" y="2082934"/>
          <a:ext cx="6088062" cy="1081087"/>
        </p:xfrm>
        <a:graphic>
          <a:graphicData uri="http://schemas.openxmlformats.org/presentationml/2006/ole">
            <p:oleObj spid="_x0000_s5633" name="文档" r:id="rId4" imgW="6087694" imgH="1085586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46911124"/>
              </p:ext>
            </p:extLst>
          </p:nvPr>
        </p:nvGraphicFramePr>
        <p:xfrm>
          <a:off x="347936" y="2950205"/>
          <a:ext cx="6088062" cy="1082675"/>
        </p:xfrm>
        <a:graphic>
          <a:graphicData uri="http://schemas.openxmlformats.org/presentationml/2006/ole">
            <p:oleObj spid="_x0000_s5634" name="文档" r:id="rId5" imgW="6087694" imgH="1087028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91378262"/>
              </p:ext>
            </p:extLst>
          </p:nvPr>
        </p:nvGraphicFramePr>
        <p:xfrm>
          <a:off x="323528" y="3865339"/>
          <a:ext cx="6088062" cy="1082675"/>
        </p:xfrm>
        <a:graphic>
          <a:graphicData uri="http://schemas.openxmlformats.org/presentationml/2006/ole">
            <p:oleObj spid="_x0000_s5635" name="文档" r:id="rId6" imgW="6087694" imgH="1088830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8688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4435</TotalTime>
  <Words>1589</Words>
  <Application>Microsoft Office PowerPoint</Application>
  <PresentationFormat>全屏显示(16:9)</PresentationFormat>
  <Paragraphs>496</Paragraphs>
  <Slides>60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2" baseType="lpstr">
      <vt:lpstr>Office 主题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XKW</cp:lastModifiedBy>
  <cp:revision>727</cp:revision>
  <dcterms:modified xsi:type="dcterms:W3CDTF">2016-03-03T01:00:59Z</dcterms:modified>
</cp:coreProperties>
</file>